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521"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900E4-5A20-4723-8967-84F7E4BE6A1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CCBF248-A329-4DB0-AD8E-BD01478E6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B1CC6C-A72B-4DBF-AFAD-7C2C7C862650}"/>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FE5D464C-3281-4C7F-AAA1-515D552244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337102-3AC0-4CD2-BF20-CFB72A59BEE9}"/>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37844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8E4E4B-3465-40EB-9807-520DB68BC22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630A796-C5E0-4CBB-ABDC-BBA24D36095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027D7E-2271-40CC-82CE-D1A1010BCBF3}"/>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A617BB07-866B-4E94-92DA-269F49CBC4E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6B371E5-59A7-43D4-9503-B8310CED601B}"/>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39620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A012D4-E444-424D-816D-937C85D7B89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6E00713-23CB-4ABF-9E47-DD53C617B77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54F96A8-9CA8-4759-8EC3-95510E4E09D5}"/>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6C59509F-F0CA-4D9E-A672-ED92EB826D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1004651-1772-457E-98D9-645B6E53DC39}"/>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53684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03816-1599-409D-88A0-BCC5E4939E5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A0E6AD-0304-4EF3-ADA9-E47729C74B2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80D1B05-8043-4734-9562-1A4B70F9F59F}"/>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B6013BED-0630-4E22-8A07-DCBD2C9DAB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45E96C5-0978-4E1A-ACE0-9E0E5FACBE12}"/>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72775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0BF54-C74D-4DAF-8642-29F7362BFD3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358BF96-DA5A-4E9A-9991-C6EEA6853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127A8AB-BFE1-4970-A9EA-F0B3B4307CBD}"/>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79A0236D-404F-4666-B108-17478E1EE14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8DD609-529C-4F8E-933B-D8DD56C53798}"/>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128315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727B20-B387-4B7A-A009-DF4D4A1A168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0F8C66C-C67B-4386-A03C-F24B5362CF8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4B0D8B8-EB96-4940-BBF2-A2564918B17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5DC59AD-5EDB-4E8E-95CD-C67979DFFE1C}"/>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6" name="Fußzeilenplatzhalter 5">
            <a:extLst>
              <a:ext uri="{FF2B5EF4-FFF2-40B4-BE49-F238E27FC236}">
                <a16:creationId xmlns:a16="http://schemas.microsoft.com/office/drawing/2014/main" id="{7EBF6E1E-FBDD-4220-A335-D84061B7A92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97F2843-D0CB-4B4A-A1D5-79B9492769AC}"/>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420247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8C1A46-320A-4074-83A5-13152BF614B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9C0F4E1-9BD5-490A-8171-1373A3D616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6D98687-DCD8-4EF4-9E8F-99C7B54E8A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E2D115B-A57C-4542-80A8-EF382DC1EA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7DD4A54-3EEC-4082-A08A-677A014221C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8998647-4493-4C5E-8CA6-C7EF278BEC90}"/>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8" name="Fußzeilenplatzhalter 7">
            <a:extLst>
              <a:ext uri="{FF2B5EF4-FFF2-40B4-BE49-F238E27FC236}">
                <a16:creationId xmlns:a16="http://schemas.microsoft.com/office/drawing/2014/main" id="{98BC7924-BBAC-477F-A6CA-3F6BE7924A7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E405114-C1CF-4916-889C-84BCE4585460}"/>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303395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B67C6-D611-4CA7-BACC-D7EEA64D471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16A1312-11C6-479B-9193-C7CF89386C61}"/>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4" name="Fußzeilenplatzhalter 3">
            <a:extLst>
              <a:ext uri="{FF2B5EF4-FFF2-40B4-BE49-F238E27FC236}">
                <a16:creationId xmlns:a16="http://schemas.microsoft.com/office/drawing/2014/main" id="{750A1F60-3B3D-4BB0-B3E1-ACAF2801648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A604529-6F95-412C-8EFC-B1900A7C2BB4}"/>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3858727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DB8F316-2E41-4E92-A30A-361EFF811FB5}"/>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3" name="Fußzeilenplatzhalter 2">
            <a:extLst>
              <a:ext uri="{FF2B5EF4-FFF2-40B4-BE49-F238E27FC236}">
                <a16:creationId xmlns:a16="http://schemas.microsoft.com/office/drawing/2014/main" id="{064EFEA6-AF7C-4C78-976D-A38970E9ABD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7B7E9F0-1D89-41ED-A390-B3CB0B554135}"/>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201770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ED0B34-888D-488F-8F23-939F8CC5DD2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5C584B4-231C-4A89-BFE8-9E07387CC7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35202F-AD49-4867-9C27-50379B473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8590FA5-8EB8-400D-98FA-C79325271418}"/>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6" name="Fußzeilenplatzhalter 5">
            <a:extLst>
              <a:ext uri="{FF2B5EF4-FFF2-40B4-BE49-F238E27FC236}">
                <a16:creationId xmlns:a16="http://schemas.microsoft.com/office/drawing/2014/main" id="{0E87DF62-0F52-408E-A58E-C0DD5289AE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E106B76-063B-45E7-90A3-582EA903A552}"/>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253175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962414-824A-4467-AE0C-D48B4CC076F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25C7AB8-4408-4B47-AFC0-B1A7604034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7893EEF-5E2D-42E8-A2E9-A56482519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88C4FB7-DB21-4BFD-A77A-AEAD567342A0}"/>
              </a:ext>
            </a:extLst>
          </p:cNvPr>
          <p:cNvSpPr>
            <a:spLocks noGrp="1"/>
          </p:cNvSpPr>
          <p:nvPr>
            <p:ph type="dt" sz="half" idx="10"/>
          </p:nvPr>
        </p:nvSpPr>
        <p:spPr/>
        <p:txBody>
          <a:bodyPr/>
          <a:lstStyle/>
          <a:p>
            <a:fld id="{1CE75FAD-8082-4128-BD25-3E89C4CBF956}" type="datetimeFigureOut">
              <a:rPr lang="de-DE" smtClean="0"/>
              <a:t>08.10.2020</a:t>
            </a:fld>
            <a:endParaRPr lang="de-DE"/>
          </a:p>
        </p:txBody>
      </p:sp>
      <p:sp>
        <p:nvSpPr>
          <p:cNvPr id="6" name="Fußzeilenplatzhalter 5">
            <a:extLst>
              <a:ext uri="{FF2B5EF4-FFF2-40B4-BE49-F238E27FC236}">
                <a16:creationId xmlns:a16="http://schemas.microsoft.com/office/drawing/2014/main" id="{D54CFEE2-6E3B-4538-8F33-3CC4205E96E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39AEFF-9063-4ABF-ACC8-28AD5EA108F5}"/>
              </a:ext>
            </a:extLst>
          </p:cNvPr>
          <p:cNvSpPr>
            <a:spLocks noGrp="1"/>
          </p:cNvSpPr>
          <p:nvPr>
            <p:ph type="sldNum" sz="quarter" idx="12"/>
          </p:nvPr>
        </p:nvSpPr>
        <p:spPr/>
        <p:txBody>
          <a:bodyPr/>
          <a:lstStyle/>
          <a:p>
            <a:fld id="{58353761-1084-43B3-ADF3-1136AED85B9D}" type="slidenum">
              <a:rPr lang="de-DE" smtClean="0"/>
              <a:t>‹Nr.›</a:t>
            </a:fld>
            <a:endParaRPr lang="de-DE"/>
          </a:p>
        </p:txBody>
      </p:sp>
    </p:spTree>
    <p:extLst>
      <p:ext uri="{BB962C8B-B14F-4D97-AF65-F5344CB8AC3E}">
        <p14:creationId xmlns:p14="http://schemas.microsoft.com/office/powerpoint/2010/main" val="132206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599F84-EBC4-4C74-B84C-09FFBFB44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1179CDD-7D58-4DC3-B9F4-37150BCE53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BA4EB2A-A012-4428-8EE3-8815C7F90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5FAD-8082-4128-BD25-3E89C4CBF956}" type="datetimeFigureOut">
              <a:rPr lang="de-DE" smtClean="0"/>
              <a:t>08.10.2020</a:t>
            </a:fld>
            <a:endParaRPr lang="de-DE"/>
          </a:p>
        </p:txBody>
      </p:sp>
      <p:sp>
        <p:nvSpPr>
          <p:cNvPr id="5" name="Fußzeilenplatzhalter 4">
            <a:extLst>
              <a:ext uri="{FF2B5EF4-FFF2-40B4-BE49-F238E27FC236}">
                <a16:creationId xmlns:a16="http://schemas.microsoft.com/office/drawing/2014/main" id="{BA6E6375-ACB1-410A-8E88-C3CD14352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08F630D-E43A-4E80-90DC-2DD00A7C3C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53761-1084-43B3-ADF3-1136AED85B9D}" type="slidenum">
              <a:rPr lang="de-DE" smtClean="0"/>
              <a:t>‹Nr.›</a:t>
            </a:fld>
            <a:endParaRPr lang="de-DE"/>
          </a:p>
        </p:txBody>
      </p:sp>
    </p:spTree>
    <p:extLst>
      <p:ext uri="{BB962C8B-B14F-4D97-AF65-F5344CB8AC3E}">
        <p14:creationId xmlns:p14="http://schemas.microsoft.com/office/powerpoint/2010/main" val="124192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lexsoft://document/FILENAME?xid=142053,1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lexsoft://document/FILENAME?xid=137485,717"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lexsoft://document/FILENAME?xid=8164502,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8164511,0" TargetMode="External"/><Relationship Id="rId4" Type="http://schemas.openxmlformats.org/officeDocument/2006/relationships/hyperlink" Target="lexsoft://document/FILENAME?xid=137485,71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lexsoft://document/FILENAME?xid=137490,9"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8164467,0" TargetMode="External"/><Relationship Id="rId4" Type="http://schemas.openxmlformats.org/officeDocument/2006/relationships/hyperlink" Target="lexsoft://document/FILENAME?xid=137490,1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lexsoft://document/FILENAME?xid=8164503,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lexsoft://document/FILENAME?xid=137491,262"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8164448,0" TargetMode="External"/><Relationship Id="rId4" Type="http://schemas.openxmlformats.org/officeDocument/2006/relationships/hyperlink" Target="lexsoft://document/FILENAME?xid=137491,26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lexsoft://document/FILENAME?xid=8164567,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lexsoft://document/FILENAME?xid=8164474,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142053,11" TargetMode="External"/><Relationship Id="rId4" Type="http://schemas.openxmlformats.org/officeDocument/2006/relationships/hyperlink" Target="lexsoft://document/FILENAME?xid=8164475,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lexsoft://document/FILENAME?xid=8164475,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8164483,0" TargetMode="External"/><Relationship Id="rId4" Type="http://schemas.openxmlformats.org/officeDocument/2006/relationships/hyperlink" Target="lexsoft://document/FILENAME?xid=8164494,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lexsoft://document/FILENAME?xid=8164467,0"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lexsoft://document/FILENAME?xid=7731095,1" TargetMode="External"/><Relationship Id="rId4" Type="http://schemas.openxmlformats.org/officeDocument/2006/relationships/hyperlink" Target="lexsoft://document/FILENAME?xid=137492,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lexsoft://document/FILENAME?xid=142053,4"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lexsoft://document/FILENAME?xid=62842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535F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4655B5E-D1D5-4C7E-93BD-232E3D02E911}"/>
              </a:ext>
            </a:extLst>
          </p:cNvPr>
          <p:cNvSpPr>
            <a:spLocks noGrp="1"/>
          </p:cNvSpPr>
          <p:nvPr>
            <p:ph type="ctrTitle"/>
          </p:nvPr>
        </p:nvSpPr>
        <p:spPr>
          <a:xfrm>
            <a:off x="634276" y="803705"/>
            <a:ext cx="4208656" cy="3034857"/>
          </a:xfrm>
        </p:spPr>
        <p:txBody>
          <a:bodyPr anchor="b">
            <a:normAutofit/>
          </a:bodyPr>
          <a:lstStyle/>
          <a:p>
            <a:pPr algn="r"/>
            <a:r>
              <a:rPr lang="de-DE" sz="5400" dirty="0">
                <a:solidFill>
                  <a:srgbClr val="FFFFFF"/>
                </a:solidFill>
              </a:rPr>
              <a:t>Neues aus der </a:t>
            </a:r>
          </a:p>
        </p:txBody>
      </p:sp>
      <p:sp>
        <p:nvSpPr>
          <p:cNvPr id="3" name="Untertitel 2">
            <a:extLst>
              <a:ext uri="{FF2B5EF4-FFF2-40B4-BE49-F238E27FC236}">
                <a16:creationId xmlns:a16="http://schemas.microsoft.com/office/drawing/2014/main" id="{F864FD21-EECE-41B8-BA50-DC658E1E41EB}"/>
              </a:ext>
            </a:extLst>
          </p:cNvPr>
          <p:cNvSpPr>
            <a:spLocks noGrp="1"/>
          </p:cNvSpPr>
          <p:nvPr>
            <p:ph type="subTitle" idx="1"/>
          </p:nvPr>
        </p:nvSpPr>
        <p:spPr>
          <a:xfrm>
            <a:off x="638921" y="4013165"/>
            <a:ext cx="4204012" cy="2205732"/>
          </a:xfrm>
        </p:spPr>
        <p:txBody>
          <a:bodyPr anchor="t">
            <a:normAutofit/>
          </a:bodyPr>
          <a:lstStyle/>
          <a:p>
            <a:pPr algn="r"/>
            <a:r>
              <a:rPr lang="de-DE" sz="1800" dirty="0">
                <a:solidFill>
                  <a:srgbClr val="FFFFFF"/>
                </a:solidFill>
              </a:rPr>
              <a:t>Regionale Kommission zur Ordnung des diözesanen Arbeitsvertragsrechts Nordrhein-Westfalen</a:t>
            </a:r>
          </a:p>
          <a:p>
            <a:pPr algn="r"/>
            <a:r>
              <a:rPr lang="de-DE" sz="1800" dirty="0">
                <a:solidFill>
                  <a:srgbClr val="FFFFFF"/>
                </a:solidFill>
              </a:rPr>
              <a:t>Bistümer Aachen, Essen, Münster (nur NW-Teil)</a:t>
            </a:r>
          </a:p>
          <a:p>
            <a:pPr algn="r"/>
            <a:r>
              <a:rPr lang="de-DE" sz="1800" dirty="0">
                <a:solidFill>
                  <a:srgbClr val="FFFFFF"/>
                </a:solidFill>
              </a:rPr>
              <a:t>Erzbistümer Köln, Paderborn</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Grafik 4">
            <a:extLst>
              <a:ext uri="{FF2B5EF4-FFF2-40B4-BE49-F238E27FC236}">
                <a16:creationId xmlns:a16="http://schemas.microsoft.com/office/drawing/2014/main" id="{7074D9D5-6BED-4C44-A669-E91DD7994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821205"/>
            <a:ext cx="5459470" cy="3216566"/>
          </a:xfrm>
          <a:prstGeom prst="rect">
            <a:avLst/>
          </a:prstGeom>
        </p:spPr>
      </p:pic>
    </p:spTree>
    <p:extLst>
      <p:ext uri="{BB962C8B-B14F-4D97-AF65-F5344CB8AC3E}">
        <p14:creationId xmlns:p14="http://schemas.microsoft.com/office/powerpoint/2010/main" val="138760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Krankengeldzuschuss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2862322"/>
          </a:xfrm>
          <a:prstGeom prst="rect">
            <a:avLst/>
          </a:prstGeom>
          <a:noFill/>
        </p:spPr>
        <p:txBody>
          <a:bodyPr wrap="square" rtlCol="0">
            <a:spAutoFit/>
          </a:bodyPr>
          <a:lstStyle/>
          <a:p>
            <a:r>
              <a:rPr lang="de-DE" dirty="0"/>
              <a:t>(4) Entgelt im Krankheitsfall wird nicht über das Ende des Arbeitsverhältnisses hinaus gezahlt; </a:t>
            </a:r>
            <a:r>
              <a:rPr lang="de-DE" dirty="0">
                <a:hlinkClick r:id="rId3" tooltip="§ 8 EFZG, Beendigung des Arbeitsverhältnisses"/>
              </a:rPr>
              <a:t>§ 8 EFZG</a:t>
            </a:r>
            <a:r>
              <a:rPr lang="de-DE" dirty="0"/>
              <a:t> bleibt unberührt. Krankengeldzuschuss wird zudem nicht über den Zeitpunkt hinaus gezahlt, von dem an Mitarbeiter eine Rente oder eine vergleichbare Leistung aufgrund eigener Versicherung aus der gesetzlichen Rentenversicherung, aus einer zusätzlichen Alters- und Hinterbliebenenversorgung oder aus einer sonstigen Versorgungseinrichtung erhalten, die nicht allein aus Mitteln der Mitarbeiter finanziert ist. Überzahlter Krankengeldzuschuss und sonstige Überzahlungen gelten als Vorschuss auf die in demselben Zeitraum zustehenden Leistungen nach Satz 2; die Ansprüche der Mitarbeiter gehen insoweit auf den Dienstgeber über. Der Dienstgeber kann von der Rückforderung des Teils des überzahlten Betrags, der nicht durch die für den Zeitraum der Überzahlung zustehenden Bezüge im Sinne des Satzes 2 ausgeglichen worden ist, absehen, es sei denn, der Mitarbeiter hat dem Dienstgeber die Zustellung des Rentenbescheids schuldhaft verspätet mitgeteilt.</a:t>
            </a:r>
          </a:p>
        </p:txBody>
      </p:sp>
    </p:spTree>
    <p:extLst>
      <p:ext uri="{BB962C8B-B14F-4D97-AF65-F5344CB8AC3E}">
        <p14:creationId xmlns:p14="http://schemas.microsoft.com/office/powerpoint/2010/main" val="229855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4524315"/>
          </a:xfrm>
          <a:prstGeom prst="rect">
            <a:avLst/>
          </a:prstGeom>
          <a:noFill/>
        </p:spPr>
        <p:txBody>
          <a:bodyPr wrap="square" rtlCol="0">
            <a:spAutoFit/>
          </a:bodyPr>
          <a:lstStyle/>
          <a:p>
            <a:r>
              <a:rPr lang="de-DE" dirty="0"/>
              <a:t>§ 41 KAVO Kündigung des Arbeitsverhältnisses </a:t>
            </a:r>
          </a:p>
          <a:p>
            <a:r>
              <a:rPr lang="de-DE" dirty="0"/>
              <a:t>(1) Bis zum Ende des sechsten Monats seit Beginn des Arbeitsverhältnisses beträgt die Kündigungsfrist 1 Monat zum Monatsschluss. Im Übrigen beträgt die Kündigungsfrist bei einer Beschäftigungszeit (§ 18)</a:t>
            </a:r>
          </a:p>
          <a:p>
            <a:r>
              <a:rPr lang="de-DE" dirty="0"/>
              <a:t>bis zu einem Jahr 1 Monat zum Monatsschluss,</a:t>
            </a:r>
          </a:p>
          <a:p>
            <a:r>
              <a:rPr lang="de-DE" dirty="0"/>
              <a:t>von mehr als einem Jahr 6 Wochen,</a:t>
            </a:r>
          </a:p>
          <a:p>
            <a:r>
              <a:rPr lang="de-DE" dirty="0"/>
              <a:t>von mindestens 5 Jahren 3 Monate,</a:t>
            </a:r>
          </a:p>
          <a:p>
            <a:r>
              <a:rPr lang="de-DE" dirty="0"/>
              <a:t>von mindestens 8 Jahren 4 Monate,</a:t>
            </a:r>
          </a:p>
          <a:p>
            <a:r>
              <a:rPr lang="de-DE" dirty="0"/>
              <a:t>von mindestens 10 Jahren 5 Monate,</a:t>
            </a:r>
          </a:p>
          <a:p>
            <a:r>
              <a:rPr lang="de-DE" dirty="0"/>
              <a:t>von mindestens 12 Jahren 6 Monate</a:t>
            </a:r>
          </a:p>
          <a:p>
            <a:r>
              <a:rPr lang="de-DE" dirty="0"/>
              <a:t>zum Schluss eines Kalendervierteljahres, im Erziehungsdienst auch zum Schluss des Monats Juli.</a:t>
            </a:r>
          </a:p>
          <a:p>
            <a:endParaRPr lang="de-DE" dirty="0"/>
          </a:p>
          <a:p>
            <a:r>
              <a:rPr lang="de-DE" dirty="0"/>
              <a:t>(2) Arbeitsverhältnisse von Mitarbeitern, die das 40. Lebensjahr vollendet haben, können nach einer Beschäftigungszeit von mehr als 15 Jahren durch den Dienstgeber nur aus einem wichtigen Grund gekündigt werden. Der Ausschluss einer ordentlichen Kündigung gilt nicht für den Fall eines groben äußeren Verstoßes gegen kirchliche Grundsätze, hierzu gehört auch der Kirchenaustritt.</a:t>
            </a:r>
          </a:p>
          <a:p>
            <a:endParaRPr lang="de-DE" dirty="0"/>
          </a:p>
        </p:txBody>
      </p:sp>
    </p:spTree>
    <p:extLst>
      <p:ext uri="{BB962C8B-B14F-4D97-AF65-F5344CB8AC3E}">
        <p14:creationId xmlns:p14="http://schemas.microsoft.com/office/powerpoint/2010/main" val="174122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2308324"/>
          </a:xfrm>
          <a:prstGeom prst="rect">
            <a:avLst/>
          </a:prstGeom>
          <a:noFill/>
        </p:spPr>
        <p:txBody>
          <a:bodyPr wrap="square" rtlCol="0">
            <a:spAutoFit/>
          </a:bodyPr>
          <a:lstStyle/>
          <a:p>
            <a:r>
              <a:rPr lang="de-DE" dirty="0"/>
              <a:t>(3) Ist der Mitarbeiter aus seinem Verschulden oder auf seinen eigenen Wunsch aus dem Arbeitsverhältnis ausgeschieden, so gelten vor dem Ausscheiden liegende Zeiten nicht als Beschäftigungszeit im Sinne von Absatz 2 Satz 1. Dies gilt nicht</a:t>
            </a:r>
          </a:p>
          <a:p>
            <a:r>
              <a:rPr lang="de-DE" dirty="0"/>
              <a:t>   1. wenn der Mitarbeiter das Arbeitsverhältnis wegen eines mit Sicherheit erwarteten Personalabbaus oder wegen Unfähigkeit zur Fortsetzung der Arbeit infolge Körperbeschädigung oder einer in Ausübung oder in Folge seiner Arbeit erlittenen Gesundheitsschädigung aufgelöst hat oder</a:t>
            </a:r>
          </a:p>
          <a:p>
            <a:r>
              <a:rPr lang="de-DE" dirty="0"/>
              <a:t>   2. wenn die Nichtanrechnung der Beschäftigungszeit aus sonstigen Gründen eine unbillige Härte darstellen würde.</a:t>
            </a:r>
          </a:p>
        </p:txBody>
      </p:sp>
    </p:spTree>
    <p:extLst>
      <p:ext uri="{BB962C8B-B14F-4D97-AF65-F5344CB8AC3E}">
        <p14:creationId xmlns:p14="http://schemas.microsoft.com/office/powerpoint/2010/main" val="2647821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3416320"/>
          </a:xfrm>
          <a:prstGeom prst="rect">
            <a:avLst/>
          </a:prstGeom>
          <a:noFill/>
        </p:spPr>
        <p:txBody>
          <a:bodyPr wrap="square" rtlCol="0">
            <a:spAutoFit/>
          </a:bodyPr>
          <a:lstStyle/>
          <a:p>
            <a:r>
              <a:rPr lang="de-DE" b="1" dirty="0"/>
              <a:t>§ 42 KAVO Außerordentliche Kündigung</a:t>
            </a:r>
          </a:p>
          <a:p>
            <a:r>
              <a:rPr lang="de-DE" dirty="0"/>
              <a:t>(1) Der Arbeitgeber und der Mitarbeiter sind berechtigt, das Arbeitsverhältnis aus einem wichtigen Grunde im Sinne des </a:t>
            </a:r>
            <a:r>
              <a:rPr lang="de-DE" dirty="0">
                <a:hlinkClick r:id="rId3" tooltip="§ 626 BGB, Fristlose Kündigung aus wichtigem Grund"/>
              </a:rPr>
              <a:t>§ 626 BGB</a:t>
            </a:r>
            <a:r>
              <a:rPr lang="de-DE" dirty="0"/>
              <a:t> fristlos zu kündigen, wenn Tatsachen vorliegen, aufgrund derer dem Kündigenden unter Berücksichtigung aller Umstände des Einzelfalles und unter Abwägung der Interessen beider Vertragsteile die Fortsetzung des Arbeitsverhältnisses bis zum Ablauf der Kündigungsfrist oder bis zu der vereinbarten Beendigung des Arbeitsverhältnisses nicht zugemutet werden kann.</a:t>
            </a:r>
          </a:p>
          <a:p>
            <a:r>
              <a:rPr lang="de-DE" dirty="0"/>
              <a:t>Als wichtiger Grund für eine Kündigung gilt auch ein grober äußerer Verstoß gegen kirchliche Grundsätze; dazu gehört auch der Kirchenaustritt (die Maßstäbe der Art. 3 bis 5 der Grundordnung des kirchlichen Dienstes im Rahmen kirchlicher Arbeitsverhältnisse in ihrer jeweiligen Fassung sind anzuwenden).</a:t>
            </a:r>
          </a:p>
          <a:p>
            <a:r>
              <a:rPr lang="de-DE" dirty="0"/>
              <a:t>(2) Die Kündigung kann nur innerhalb von 2 Wochen erfolgen. Die Frist beginnt mit dem Zeitpunkt, in dem der Kündigungsberechtigte von den für die Kündigung maßgebenden Tatsachen Kenntnis erlangt. Der Kündigende muss dem anderen Teil auf Verlangen den Kündigungsgrund unverzüglich schriftlich mitteilen.</a:t>
            </a:r>
          </a:p>
        </p:txBody>
      </p:sp>
    </p:spTree>
    <p:extLst>
      <p:ext uri="{BB962C8B-B14F-4D97-AF65-F5344CB8AC3E}">
        <p14:creationId xmlns:p14="http://schemas.microsoft.com/office/powerpoint/2010/main" val="305364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4524315"/>
          </a:xfrm>
          <a:prstGeom prst="rect">
            <a:avLst/>
          </a:prstGeom>
          <a:noFill/>
        </p:spPr>
        <p:txBody>
          <a:bodyPr wrap="square" rtlCol="0">
            <a:spAutoFit/>
          </a:bodyPr>
          <a:lstStyle/>
          <a:p>
            <a:r>
              <a:rPr lang="de-DE" b="1" dirty="0"/>
              <a:t>§ 43 KAVO Unkündbare Mitarbeiter</a:t>
            </a:r>
          </a:p>
          <a:p>
            <a:r>
              <a:rPr lang="de-DE" dirty="0"/>
              <a:t>(1) Dem nach </a:t>
            </a:r>
            <a:r>
              <a:rPr lang="de-DE" dirty="0">
                <a:hlinkClick r:id="rId3" tooltip="§ 41 KAVO Kündigung des Arbeitsverhältnisses"/>
              </a:rPr>
              <a:t>§ 41 Abs. 2</a:t>
            </a:r>
            <a:r>
              <a:rPr lang="de-DE" dirty="0"/>
              <a:t> unkündbaren Mitarbeiter kann fristlos gekündigt werden, wenn wichtige Gründe im Sinne des </a:t>
            </a:r>
            <a:r>
              <a:rPr lang="de-DE" dirty="0">
                <a:hlinkClick r:id="rId4" tooltip="§ 626 BGB, Fristlose Kündigung aus wichtigem Grund"/>
              </a:rPr>
              <a:t>§ 626 BGB</a:t>
            </a:r>
            <a:r>
              <a:rPr lang="de-DE" dirty="0"/>
              <a:t> vorliegen.</a:t>
            </a:r>
          </a:p>
          <a:p>
            <a:r>
              <a:rPr lang="de-DE" dirty="0"/>
              <a:t>(2) Andere wichtige betriebliche Gründe, die einer Weiterbeschäftigung des Mitarbeiters entgegenstehen, berechtigen den Dienstgeber nicht zur Kündigung. In diesen Fällen kann der Dienstgeber das Arbeitsverhältnis jedoch, wenn eine Beschäftigung zu den bisherigen Vertragsbedingungen aus dienstlichen Gründen nachweisbar nicht möglich ist, zum Zwecke der Herabgruppierung um eine Entgeltgruppe kündigen.</a:t>
            </a:r>
          </a:p>
          <a:p>
            <a:r>
              <a:rPr lang="de-DE" dirty="0"/>
              <a:t>Der Dienstgeber kann das Arbeitsverhältnis ferner zum Zwecke der Herabgruppierung um eine Entgeltgruppe kündigen, wenn der Mitarbeiter dauernd außerstande ist, diejenigen Arbeitsleistungen zu erfüllen, für die er eingestellt ist und die die Voraussetzung für seine Eingruppierung in die bisherige Entgeltgruppe bilden, und ihm andere Arbeiten, die die Tätigkeitsmerkmale seiner bisherigen Entgeltgruppe erfüllen, nicht übertragen werden können.</a:t>
            </a:r>
          </a:p>
          <a:p>
            <a:r>
              <a:rPr lang="de-DE" dirty="0"/>
              <a:t>Die Kündigungsfrist beträgt in diesen Fällen 6 Monate zum Schluss eines Kalendervier </a:t>
            </a:r>
            <a:r>
              <a:rPr lang="de-DE" dirty="0" err="1"/>
              <a:t>teljahres</a:t>
            </a:r>
            <a:r>
              <a:rPr lang="de-DE" dirty="0"/>
              <a:t>.</a:t>
            </a:r>
          </a:p>
          <a:p>
            <a:r>
              <a:rPr lang="de-DE" dirty="0"/>
              <a:t>Lehnt der Mitarbeiter die Fortsetzung des Arbeitsverhältnisses zu den ihm angebotenen geänderten Vertragsbedingungen ab, so gilt das Arbeitsverhältnis mit Ablauf der Kündigungsfrist als vertragsgemäß nach </a:t>
            </a:r>
            <a:r>
              <a:rPr lang="de-DE" dirty="0">
                <a:hlinkClick r:id="rId5" tooltip="§ 48 KAVO Beendigung des Arbeitsverhältnisses ohne Kündigung"/>
              </a:rPr>
              <a:t>§ 48 Abs. 1 Buchst. b</a:t>
            </a:r>
            <a:r>
              <a:rPr lang="de-DE" dirty="0"/>
              <a:t> gelöst.</a:t>
            </a:r>
          </a:p>
        </p:txBody>
      </p:sp>
    </p:spTree>
    <p:extLst>
      <p:ext uri="{BB962C8B-B14F-4D97-AF65-F5344CB8AC3E}">
        <p14:creationId xmlns:p14="http://schemas.microsoft.com/office/powerpoint/2010/main" val="69722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2308324"/>
          </a:xfrm>
          <a:prstGeom prst="rect">
            <a:avLst/>
          </a:prstGeom>
          <a:noFill/>
        </p:spPr>
        <p:txBody>
          <a:bodyPr wrap="square" rtlCol="0">
            <a:spAutoFit/>
          </a:bodyPr>
          <a:lstStyle/>
          <a:p>
            <a:r>
              <a:rPr lang="de-DE" dirty="0"/>
              <a:t>Die Kündigung ist ausgeschlossen, wenn die Leistungsminderung</a:t>
            </a:r>
          </a:p>
          <a:p>
            <a:pPr>
              <a:buFont typeface="+mj-lt"/>
              <a:buAutoNum type="arabicPeriod"/>
            </a:pPr>
            <a:r>
              <a:rPr lang="de-DE" dirty="0"/>
              <a:t>a)</a:t>
            </a:r>
          </a:p>
          <a:p>
            <a:pPr>
              <a:buFont typeface="+mj-lt"/>
              <a:buAutoNum type="arabicPeriod"/>
            </a:pPr>
            <a:r>
              <a:rPr lang="de-DE" dirty="0"/>
              <a:t>durch einen Arbeitsunfall oder eine Berufskrankheit im Sinne der </a:t>
            </a:r>
            <a:r>
              <a:rPr lang="de-DE" dirty="0">
                <a:hlinkClick r:id="rId3" tooltip="§ 8 SGB VII, Arbeitsunfall"/>
              </a:rPr>
              <a:t>§§ 8</a:t>
            </a:r>
            <a:r>
              <a:rPr lang="de-DE" dirty="0"/>
              <a:t>, </a:t>
            </a:r>
            <a:r>
              <a:rPr lang="de-DE" dirty="0">
                <a:hlinkClick r:id="rId4" tooltip="§ 9 SGB VII, Berufskrankheit"/>
              </a:rPr>
              <a:t>9 SGB VII</a:t>
            </a:r>
            <a:r>
              <a:rPr lang="de-DE" dirty="0"/>
              <a:t> herbeigeführt worden ist, ohne dass der Mitarbeiter vorsätzlich oder grob fahrlässig gehandelt hat, oder</a:t>
            </a:r>
          </a:p>
          <a:p>
            <a:pPr>
              <a:buFont typeface="+mj-lt"/>
              <a:buAutoNum type="arabicPeriod"/>
            </a:pPr>
            <a:r>
              <a:rPr lang="de-DE" dirty="0"/>
              <a:t>b)</a:t>
            </a:r>
          </a:p>
          <a:p>
            <a:pPr>
              <a:buFont typeface="+mj-lt"/>
              <a:buAutoNum type="arabicPeriod"/>
            </a:pPr>
            <a:r>
              <a:rPr lang="de-DE" dirty="0"/>
              <a:t>auf einer durch die langjährige Beschäftigung verursachten Abnahme der körperlichen oder geistigen Kräfte und Fähigkeiten nach einer Beschäftigungszeit (</a:t>
            </a:r>
            <a:r>
              <a:rPr lang="de-DE" dirty="0">
                <a:hlinkClick r:id="rId5" tooltip="§ 18 KAVO Beschäftigungszeit"/>
              </a:rPr>
              <a:t>§ 18</a:t>
            </a:r>
            <a:r>
              <a:rPr lang="de-DE" dirty="0"/>
              <a:t>) von 20 Jahren beruht und der Mitarbeiter das 55. Lebensjahr vollendet hat.</a:t>
            </a:r>
          </a:p>
        </p:txBody>
      </p:sp>
    </p:spTree>
    <p:extLst>
      <p:ext uri="{BB962C8B-B14F-4D97-AF65-F5344CB8AC3E}">
        <p14:creationId xmlns:p14="http://schemas.microsoft.com/office/powerpoint/2010/main" val="1527561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1477328"/>
          </a:xfrm>
          <a:prstGeom prst="rect">
            <a:avLst/>
          </a:prstGeom>
          <a:noFill/>
        </p:spPr>
        <p:txBody>
          <a:bodyPr wrap="square" rtlCol="0">
            <a:spAutoFit/>
          </a:bodyPr>
          <a:lstStyle/>
          <a:p>
            <a:r>
              <a:rPr lang="de-DE" b="1" dirty="0"/>
              <a:t>§ 45 KAVO Schriftform der Kündigung</a:t>
            </a:r>
          </a:p>
          <a:p>
            <a:r>
              <a:rPr lang="de-DE" dirty="0"/>
              <a:t>Kündigungen – auch außerordentliche – bedürfen der Schriftform. Kündigt der Arbeitgeber, so soll er den Kündigungsgrund in dem Kündigungsschreiben angeben; </a:t>
            </a:r>
            <a:r>
              <a:rPr lang="de-DE" dirty="0">
                <a:hlinkClick r:id="rId3" tooltip="§ 42 KAVO Außerordentliche Kündigung"/>
              </a:rPr>
              <a:t>§ 42 Abs. 2 Satz 3</a:t>
            </a:r>
            <a:r>
              <a:rPr lang="de-DE" dirty="0"/>
              <a:t> bleibt unberührt.</a:t>
            </a:r>
          </a:p>
          <a:p>
            <a:endParaRPr lang="de-DE" dirty="0"/>
          </a:p>
          <a:p>
            <a:endParaRPr lang="de-DE" dirty="0"/>
          </a:p>
        </p:txBody>
      </p:sp>
    </p:spTree>
    <p:extLst>
      <p:ext uri="{BB962C8B-B14F-4D97-AF65-F5344CB8AC3E}">
        <p14:creationId xmlns:p14="http://schemas.microsoft.com/office/powerpoint/2010/main" val="326023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5078313"/>
          </a:xfrm>
          <a:prstGeom prst="rect">
            <a:avLst/>
          </a:prstGeom>
          <a:noFill/>
        </p:spPr>
        <p:txBody>
          <a:bodyPr wrap="square" rtlCol="0">
            <a:spAutoFit/>
          </a:bodyPr>
          <a:lstStyle/>
          <a:p>
            <a:r>
              <a:rPr lang="de-DE" b="1" dirty="0"/>
              <a:t>§ 48 KAVO Beendigung des Arbeitsverhältnisses ohne Kündigung</a:t>
            </a:r>
          </a:p>
          <a:p>
            <a:pPr marL="342900" indent="-342900">
              <a:buAutoNum type="arabicParenBoth"/>
            </a:pPr>
            <a:r>
              <a:rPr lang="de-DE" dirty="0"/>
              <a:t>Das Arbeitsverhältnis endet, ohne dass es einer Kündigung bedarf,</a:t>
            </a:r>
          </a:p>
          <a:p>
            <a:r>
              <a:rPr lang="de-DE" dirty="0"/>
              <a:t>a) </a:t>
            </a:r>
            <a:r>
              <a:rPr lang="de-DE" sz="1800" b="0" i="0" u="none" strike="noStrike" baseline="0" dirty="0">
                <a:solidFill>
                  <a:srgbClr val="000000"/>
                </a:solidFill>
                <a:latin typeface="Calibri" panose="020F0502020204030204" pitchFamily="34" charset="0"/>
              </a:rPr>
              <a:t>mit Ablauf des Monats, in dem der Mitarbeiter das gesetzlich festgelegte Alter zum Erreichen der Regelaltersrente vollendet hat, </a:t>
            </a:r>
            <a:r>
              <a:rPr lang="de-DE" sz="1800" b="0" i="0" u="none" strike="noStrike" baseline="0" dirty="0">
                <a:solidFill>
                  <a:srgbClr val="FF0000"/>
                </a:solidFill>
                <a:latin typeface="Calibri" panose="020F0502020204030204" pitchFamily="34" charset="0"/>
              </a:rPr>
              <a:t>es sei denn, zwischen dem Dienstgeber und dem Mitarbeiter ist während des Arbeitsverhältnisses vereinbart worden, den Beendigungszeitpunkt nach § 41 Satz 3 SGB VI hinauszuschieben</a:t>
            </a:r>
            <a:r>
              <a:rPr lang="de-DE" sz="1800" b="0" i="0" u="none" strike="noStrike" baseline="0" dirty="0">
                <a:solidFill>
                  <a:srgbClr val="000000"/>
                </a:solidFill>
                <a:latin typeface="Calibri" panose="020F0502020204030204" pitchFamily="34" charset="0"/>
              </a:rPr>
              <a:t>, </a:t>
            </a:r>
            <a:endParaRPr lang="de-DE" dirty="0"/>
          </a:p>
          <a:p>
            <a:r>
              <a:rPr lang="de-DE" dirty="0"/>
              <a:t>b) jederzeit im gegenseitigen Einvernehmen (Auflösungsvertrag).</a:t>
            </a:r>
          </a:p>
          <a:p>
            <a:r>
              <a:rPr lang="de-DE" dirty="0"/>
              <a:t>(2) </a:t>
            </a:r>
            <a:r>
              <a:rPr lang="de-DE" sz="1800" b="0" i="0" u="none" strike="noStrike" baseline="0" dirty="0">
                <a:solidFill>
                  <a:srgbClr val="000000"/>
                </a:solidFill>
                <a:latin typeface="Calibri" panose="020F0502020204030204" pitchFamily="34" charset="0"/>
              </a:rPr>
              <a:t>Das Arbeitsverhältnis endet ferner, </a:t>
            </a:r>
            <a:r>
              <a:rPr lang="de-DE" sz="1800" b="0" i="0" u="none" strike="noStrike" baseline="0" dirty="0">
                <a:solidFill>
                  <a:srgbClr val="FF0000"/>
                </a:solidFill>
                <a:latin typeface="Calibri" panose="020F0502020204030204" pitchFamily="34" charset="0"/>
              </a:rPr>
              <a:t>sofern dem Mitarbeiter der Bescheid eines Rentenversicherungsträgers (Rentenbescheid) zugestellt wird, wonach der Mitarbeiter eine Rente auf unbestimmte Dauer wegen voller oder teilweiser Erwerbsminderung erhält.</a:t>
            </a:r>
            <a:r>
              <a:rPr lang="de-DE" sz="1800" b="0" i="0" u="none" strike="noStrike" baseline="0" dirty="0">
                <a:solidFill>
                  <a:srgbClr val="000000"/>
                </a:solidFill>
                <a:latin typeface="Calibri" panose="020F0502020204030204" pitchFamily="34" charset="0"/>
              </a:rPr>
              <a:t> Der Mitarbeiter hat den Dienstgeber von der Zustellung des Rentenbescheids unverzüglich zu unterrichten. </a:t>
            </a:r>
            <a:r>
              <a:rPr lang="de-DE" sz="1800" b="0" i="0" u="none" strike="noStrike" baseline="0" dirty="0">
                <a:solidFill>
                  <a:srgbClr val="FF0000"/>
                </a:solidFill>
                <a:latin typeface="Calibri" panose="020F0502020204030204" pitchFamily="34" charset="0"/>
              </a:rPr>
              <a:t>Das Arbeitsverhältnis endet mit Ablauf des dem Rentenbeginn vorangehenden Tages; frühestens jedoch zwei Wochen nach Zugang der schriftlichen Mitteilung des Dienstgebers über den Zeitpunkt des Eintritts der auflösenden Bedingung.</a:t>
            </a:r>
            <a:r>
              <a:rPr lang="de-DE" sz="1800" b="0" i="0" u="none" strike="noStrike" baseline="0" dirty="0">
                <a:solidFill>
                  <a:srgbClr val="000000"/>
                </a:solidFill>
                <a:latin typeface="Calibri" panose="020F0502020204030204" pitchFamily="34" charset="0"/>
              </a:rPr>
              <a:t> Liegt im Zeitpunkt der Beendigung des Arbeitsverhältnisses eine nach </a:t>
            </a:r>
            <a:r>
              <a:rPr lang="de-DE" sz="1800" b="0" i="0" u="none" strike="noStrike" baseline="0" dirty="0">
                <a:solidFill>
                  <a:srgbClr val="FF0000"/>
                </a:solidFill>
                <a:latin typeface="Calibri" panose="020F0502020204030204" pitchFamily="34" charset="0"/>
              </a:rPr>
              <a:t>§ 175 SGB IX </a:t>
            </a:r>
            <a:r>
              <a:rPr lang="de-DE" sz="1800" b="0" i="0" u="none" strike="noStrike" baseline="0" dirty="0">
                <a:solidFill>
                  <a:srgbClr val="000000"/>
                </a:solidFill>
                <a:latin typeface="Calibri" panose="020F0502020204030204" pitchFamily="34" charset="0"/>
              </a:rPr>
              <a:t>erforderliche Zustimmung des Integrationsamtes noch nicht vor, endet das Arbeitsverhältnis mit Ablauf des Tages der Zustellung des Zustimmungsbescheids des Integrationsamtes. Das Arbeitsverhältnis endet nicht, wenn nach dem Bescheid des Rentenversicherungsträgers eine Rente auf Zeit gewährt wird. In diesem Fall ruht das Arbeitsverhältnis für den Zeitraum, für den eine Rente auf Zeit gewährt wird; </a:t>
            </a:r>
            <a:r>
              <a:rPr lang="de-DE" sz="1800" b="0" i="0" u="none" strike="noStrike" baseline="0" dirty="0">
                <a:solidFill>
                  <a:srgbClr val="FF0000"/>
                </a:solidFill>
                <a:latin typeface="Calibri" panose="020F0502020204030204" pitchFamily="34" charset="0"/>
              </a:rPr>
              <a:t>für den Beginn des Ruhens des Arbeitsverhältnisses gilt Satz 3 entsprechend. </a:t>
            </a:r>
            <a:endParaRPr lang="de-DE" dirty="0">
              <a:solidFill>
                <a:srgbClr val="FF0000"/>
              </a:solidFill>
            </a:endParaRPr>
          </a:p>
          <a:p>
            <a:r>
              <a:rPr lang="de-DE" dirty="0"/>
              <a:t>(</a:t>
            </a:r>
          </a:p>
        </p:txBody>
      </p:sp>
    </p:spTree>
    <p:extLst>
      <p:ext uri="{BB962C8B-B14F-4D97-AF65-F5344CB8AC3E}">
        <p14:creationId xmlns:p14="http://schemas.microsoft.com/office/powerpoint/2010/main" val="2715914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Beendigung des </a:t>
            </a:r>
            <a:br>
              <a:rPr lang="de-DE" dirty="0"/>
            </a:br>
            <a:r>
              <a:rPr lang="de-DE" dirty="0"/>
              <a:t>Arbeitsverhältnisses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5047536"/>
          </a:xfrm>
          <a:prstGeom prst="rect">
            <a:avLst/>
          </a:prstGeom>
          <a:noFill/>
        </p:spPr>
        <p:txBody>
          <a:bodyPr wrap="square" rtlCol="0">
            <a:spAutoFit/>
          </a:bodyPr>
          <a:lstStyle/>
          <a:p>
            <a:r>
              <a:rPr lang="de-DE" dirty="0"/>
              <a:t>3) Im Falle teilweiser Erwerbsminderung endet oder ruht das Arbeitsverhältnis nicht, wenn der Mitarbeiter nach seinem vom Rentenversicherungsträger festgestellten Leistungsvermögen auf seinem bisherigen oder einem anderen geeigneten und freien Arbeitsplatz weiterbeschäftigt werden könnte, soweit dringende dienstliche oder betriebliche Gründe nicht entgegenstehen, und der Mitarbeiter innerhalb von zwei Wochen seine Weiterbeschäftigung schriftlich beantragt. </a:t>
            </a:r>
            <a:r>
              <a:rPr lang="de-DE" sz="1600" dirty="0">
                <a:solidFill>
                  <a:srgbClr val="FF0000"/>
                </a:solidFill>
                <a:latin typeface="Segoe UI" panose="020B0502040204020203" pitchFamily="34" charset="0"/>
              </a:rPr>
              <a:t>Die Frist beginnt nach Zugang der schriftlichen Mitteilung durch den Dienstgeber darüber, dass das Arbeitsverhältnis aufgrund des Rentenbescheides endet oder ruht, zu laufen.</a:t>
            </a:r>
            <a:endParaRPr lang="de-DE" sz="1600" dirty="0">
              <a:solidFill>
                <a:srgbClr val="FF0000"/>
              </a:solidFill>
            </a:endParaRPr>
          </a:p>
          <a:p>
            <a:r>
              <a:rPr lang="de-DE" dirty="0"/>
              <a:t>(4) Verzögert der Mitarbeiter schuldhaft den Rentenantrag oder bezieht er Altersrente nach </a:t>
            </a:r>
            <a:r>
              <a:rPr lang="de-DE" dirty="0">
                <a:hlinkClick r:id="rId3" tooltip="§ 236 SGB VI, Altersrente für langjährig Versicherte"/>
              </a:rPr>
              <a:t>§ 236</a:t>
            </a:r>
            <a:r>
              <a:rPr lang="de-DE" dirty="0"/>
              <a:t> oder </a:t>
            </a:r>
            <a:r>
              <a:rPr lang="de-DE" dirty="0">
                <a:hlinkClick r:id="rId4" tooltip="§ 236a SGB VI, Altersrente für schwerbehinderte Menschen"/>
              </a:rPr>
              <a:t>§ 236 a SGB VI</a:t>
            </a:r>
            <a:r>
              <a:rPr lang="de-DE" dirty="0"/>
              <a:t> oder ist er nicht in der gesetzlichen Rentenversicherung versichert, so tritt an die Stelle des Rentenbescheids das Gutachten eines Amtsarztes oder die Feststellung gemäß </a:t>
            </a:r>
            <a:r>
              <a:rPr lang="de-DE" dirty="0">
                <a:hlinkClick r:id="rId5" tooltip="§ 7 KAVO Ärztliche Untersuchung"/>
              </a:rPr>
              <a:t>§ 7 Abs. 2 Satz 1</a:t>
            </a:r>
            <a:r>
              <a:rPr lang="de-DE" dirty="0"/>
              <a:t>. Das Arbeitsverhältnis endet in diesem Fall mit Ablauf des Monats, in dem </a:t>
            </a:r>
            <a:r>
              <a:rPr lang="de-DE" dirty="0" err="1"/>
              <a:t>dem</a:t>
            </a:r>
            <a:r>
              <a:rPr lang="de-DE" dirty="0"/>
              <a:t> Mitarbeiter das Gutachten bekannt gegeben worden ist, </a:t>
            </a:r>
            <a:r>
              <a:rPr lang="de-DE" sz="1800" b="0" i="0" u="none" strike="noStrike" baseline="0" dirty="0">
                <a:solidFill>
                  <a:srgbClr val="FF0000"/>
                </a:solidFill>
                <a:latin typeface="Calibri" panose="020F0502020204030204" pitchFamily="34" charset="0"/>
              </a:rPr>
              <a:t>frühestens jedoch zwei Wochen nach Zugang der schriftlichen Mitteilung des Dienstgebers über den Zeitpunkt des Eintritts der auflösenden Bedingung</a:t>
            </a:r>
            <a:r>
              <a:rPr lang="de-DE" dirty="0">
                <a:solidFill>
                  <a:srgbClr val="000000"/>
                </a:solidFill>
                <a:latin typeface="Calibri" panose="020F0502020204030204" pitchFamily="34" charset="0"/>
              </a:rPr>
              <a:t>.</a:t>
            </a:r>
            <a:endParaRPr lang="de-DE" dirty="0"/>
          </a:p>
          <a:p>
            <a:r>
              <a:rPr lang="de-DE" dirty="0"/>
              <a:t>(5) Soll der Mitarbeiter, dessen Arbeitsverhältnis nach Absatz 1 Buchst. a geendet hat, weiterbeschäftigt werden, ist ein neuer schriftlicher Arbeitsvertrag abzuschließen. Das Arbeitsverhältnis kann jederzeit mit einer Frist von vier Wochen zum Monatsende gekündigt werden, wenn im Arbeitsvertrag nichts anderes vereinbart ist.</a:t>
            </a:r>
          </a:p>
          <a:p>
            <a:r>
              <a:rPr lang="de-DE" dirty="0"/>
              <a:t>(6) Nach Wiederherstellung der Berufsfähigkeit soll der Mitarbeiter, der bei Beendigung des Arbeitsverhältnisse gemäß Absatz 2 bereits unkündbar war, auf Antrag bei seinem früheren Dienstgeber wieder eingestellt werden, wenn dort ein für ihn geeigneter Arbeitsplatz frei ist.</a:t>
            </a:r>
          </a:p>
        </p:txBody>
      </p:sp>
    </p:spTree>
    <p:extLst>
      <p:ext uri="{BB962C8B-B14F-4D97-AF65-F5344CB8AC3E}">
        <p14:creationId xmlns:p14="http://schemas.microsoft.com/office/powerpoint/2010/main" val="2895680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Stufenlaufzeiten und vorüber-</a:t>
            </a:r>
            <a:br>
              <a:rPr lang="de-DE" dirty="0"/>
            </a:br>
            <a:r>
              <a:rPr lang="de-DE" dirty="0"/>
              <a:t>gehende höherwertige Tätigkeit </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748937" y="1608005"/>
            <a:ext cx="11062063" cy="5078313"/>
          </a:xfrm>
          <a:prstGeom prst="rect">
            <a:avLst/>
          </a:prstGeom>
          <a:noFill/>
        </p:spPr>
        <p:txBody>
          <a:bodyPr wrap="square">
            <a:spAutoFit/>
          </a:bodyPr>
          <a:lstStyle/>
          <a:p>
            <a:pPr algn="l"/>
            <a:r>
              <a:rPr lang="de-DE" dirty="0"/>
              <a:t>§ 25 (4) Bei Eingruppierung in eine höhere Entgeltgruppe aus den Entgeltgruppen 2 bis 14 der </a:t>
            </a:r>
            <a:r>
              <a:rPr lang="de-DE" dirty="0">
                <a:hlinkClick r:id="rId3" tooltip="Anlage 5 Entgelttabelle (§ 23 KAVO)"/>
              </a:rPr>
              <a:t>Anlage 5</a:t>
            </a:r>
            <a:r>
              <a:rPr lang="de-DE" dirty="0"/>
              <a:t> werden die Mitarbeiter der gleichen Stufe zugeordnet, die sie in der niedrigeren Entgeltgruppe erreicht haben, mindestens jedoch der Stufe 2. Die Stufenlaufzeit in der höheren Entgeltgruppe beginnt mit dem Tag der Höhergruppierung. Bei Höhergruppierungen aus einer der Stufen 2 bis 4 der Entgeltgruppe 9a in die Entgeltgruppe 9b wird abweichend von Satz 2 die in der jeweiligen Stufe der Entgeltgruppe 9a zurückgelegte Stufenlaufzeit auf die Stufenlaufzeit in der Entgeltgruppe 9b angerechnet. Bei einer Eingruppierung in eine niedrigere Entgeltgruppe ist der Mitarbeiter der in der höheren Entgeltgruppe erreichten Stufe zuzuordnen; </a:t>
            </a:r>
            <a:r>
              <a:rPr lang="de-DE" sz="1800" b="0" i="0" u="none" strike="noStrike" baseline="0" dirty="0">
                <a:solidFill>
                  <a:srgbClr val="FF0000"/>
                </a:solidFill>
                <a:latin typeface="Calibri" panose="020F0502020204030204" pitchFamily="34" charset="0"/>
              </a:rPr>
              <a:t>die in der bisherigen Stufe zurückgelegte Stufenlaufzeit wird auf die Stufenlaufzeit in der niedrigeren Entgeltgruppe angerechnet.</a:t>
            </a:r>
            <a:r>
              <a:rPr lang="de-DE" dirty="0"/>
              <a:t> Der Mitarbeiter erhält vom Beginn des Monats an, in dem die Veränderung wirksam wird, das entsprechende Tabellenentgelt aus der in Satz 1 oder Satz 4 festgelegten Stufe der betreffenden Entgeltgruppe.</a:t>
            </a:r>
          </a:p>
          <a:p>
            <a:pPr algn="l"/>
            <a:r>
              <a:rPr lang="de-DE" sz="1800" b="0" i="0" u="none" strike="noStrike" baseline="0" dirty="0">
                <a:solidFill>
                  <a:srgbClr val="FF0000"/>
                </a:solidFill>
                <a:latin typeface="Calibri" panose="020F0502020204030204" pitchFamily="34" charset="0"/>
              </a:rPr>
              <a:t>(7)  Ist Mitarbeitern nach § 22 Abs. 1 vorübergehend eine höherwertige Tätigkeit übertragen worden, und wird ihnen im unmittelbaren Anschluss daran eine Tätigkeit derselben höheren Entgeltgruppe dauerhaft übertragen, werden sie hinsichtlich der Stufenzuordnung so gestellt, als sei die Höhergruppierung ab dem ersten Tag der vorübergehenden Übertragung der höherwertigen Tätigkeit erfolgt. Unterschreitet bei Höhergruppierungen nach Satz 1 das Tabellenentgelt nach dem Satz 5 des § 25 Abs. 4 bzw. Satz 4 des § 25 Abs. 5 die Summe aus dem Tabellenentgelt und dem Zulagenbetrag nach § 22 Abs. 2, die der Mitarbeiter am Tag vor der Höhergruppierung erhalten hat, erhält der Mitarbeiter dieses Entgelt solange, bis das Tabellenentgelt nach Satz 5 des § 25 Abs. 4 bzw. Satz 4 des § 25 Abs. 5 dieses Entgelt erreicht oder übersteigt.</a:t>
            </a:r>
            <a:r>
              <a:rPr lang="de-DE" sz="1800" b="0" i="0" u="none" strike="noStrike" baseline="0" dirty="0">
                <a:solidFill>
                  <a:srgbClr val="000000"/>
                </a:solidFill>
                <a:latin typeface="Calibri" panose="020F0502020204030204" pitchFamily="34" charset="0"/>
              </a:rPr>
              <a:t> </a:t>
            </a:r>
            <a:endParaRPr lang="de-DE" dirty="0"/>
          </a:p>
        </p:txBody>
      </p:sp>
    </p:spTree>
    <p:extLst>
      <p:ext uri="{BB962C8B-B14F-4D97-AF65-F5344CB8AC3E}">
        <p14:creationId xmlns:p14="http://schemas.microsoft.com/office/powerpoint/2010/main" val="71728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p:txBody>
          <a:bodyPr/>
          <a:lstStyle/>
          <a:p>
            <a:r>
              <a:rPr lang="de-DE" dirty="0"/>
              <a:t>Kurzarbeit Vermittlungsverfahren</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85800" y="1908968"/>
            <a:ext cx="10858500" cy="3416320"/>
          </a:xfrm>
          <a:prstGeom prst="rect">
            <a:avLst/>
          </a:prstGeom>
          <a:noFill/>
        </p:spPr>
        <p:txBody>
          <a:bodyPr wrap="square" rtlCol="0">
            <a:spAutoFit/>
          </a:bodyPr>
          <a:lstStyle/>
          <a:p>
            <a:r>
              <a:rPr lang="de-DE" dirty="0"/>
              <a:t>Antrag der Mitarbeiterseite bereits Anfang April</a:t>
            </a:r>
          </a:p>
          <a:p>
            <a:r>
              <a:rPr lang="de-DE" dirty="0"/>
              <a:t>Ablehnende Haltung der Dienstgeber Mitte April</a:t>
            </a:r>
          </a:p>
          <a:p>
            <a:r>
              <a:rPr lang="de-DE" dirty="0"/>
              <a:t>Antrag an die Kommission am 17.06.20 auf Übernahme des </a:t>
            </a:r>
            <a:r>
              <a:rPr lang="de-DE" dirty="0" err="1"/>
              <a:t>Tv-Covid</a:t>
            </a:r>
            <a:endParaRPr lang="de-DE" dirty="0"/>
          </a:p>
          <a:p>
            <a:r>
              <a:rPr lang="de-DE" dirty="0"/>
              <a:t>Ablehnung in der Kommission am 17.06.20</a:t>
            </a:r>
          </a:p>
          <a:p>
            <a:r>
              <a:rPr lang="de-DE" dirty="0"/>
              <a:t>Antrag auf Anrufung der Vermittlung am 17.06.20</a:t>
            </a:r>
          </a:p>
          <a:p>
            <a:r>
              <a:rPr lang="de-DE" dirty="0"/>
              <a:t>Annahme des Antrags</a:t>
            </a:r>
          </a:p>
          <a:p>
            <a:r>
              <a:rPr lang="de-DE" dirty="0"/>
              <a:t>Anrufung des Vermittlungsausschuss durch den stellv. Vorsitzenden der Regional-KODA am 29.06.2020</a:t>
            </a:r>
          </a:p>
          <a:p>
            <a:r>
              <a:rPr lang="de-DE" dirty="0"/>
              <a:t>Schwierige Terminfindung</a:t>
            </a:r>
          </a:p>
          <a:p>
            <a:r>
              <a:rPr lang="de-DE" dirty="0"/>
              <a:t>Termin: 12.10.2020</a:t>
            </a:r>
          </a:p>
          <a:p>
            <a:r>
              <a:rPr lang="de-DE" dirty="0"/>
              <a:t>Bei Vorliegen eines Vermittlungsvorschlags:</a:t>
            </a:r>
          </a:p>
          <a:p>
            <a:r>
              <a:rPr lang="de-DE" dirty="0"/>
              <a:t>16.10.2020 Beirat für die Einberufung einer Sondersitzung</a:t>
            </a:r>
          </a:p>
          <a:p>
            <a:r>
              <a:rPr lang="de-DE" dirty="0"/>
              <a:t>02.11.2020 Sondersitzung</a:t>
            </a:r>
          </a:p>
        </p:txBody>
      </p:sp>
    </p:spTree>
    <p:extLst>
      <p:ext uri="{BB962C8B-B14F-4D97-AF65-F5344CB8AC3E}">
        <p14:creationId xmlns:p14="http://schemas.microsoft.com/office/powerpoint/2010/main" val="216744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Stufenlaufzeiten und vorüber-</a:t>
            </a:r>
            <a:br>
              <a:rPr lang="de-DE" dirty="0"/>
            </a:br>
            <a:r>
              <a:rPr lang="de-DE" dirty="0"/>
              <a:t>gehende höherwertige Tätigkeit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748937" y="1608005"/>
            <a:ext cx="11062063" cy="5047536"/>
          </a:xfrm>
          <a:prstGeom prst="rect">
            <a:avLst/>
          </a:prstGeom>
          <a:noFill/>
        </p:spPr>
        <p:txBody>
          <a:bodyPr wrap="square">
            <a:spAutoFit/>
          </a:bodyPr>
          <a:lstStyle/>
          <a:p>
            <a:pPr algn="l"/>
            <a:r>
              <a:rPr lang="de-DE" sz="1600" dirty="0"/>
              <a:t>Anlage 29 </a:t>
            </a:r>
            <a:r>
              <a:rPr lang="de-DE" sz="1600" b="0" i="0" u="none" strike="noStrike" baseline="0" dirty="0">
                <a:solidFill>
                  <a:srgbClr val="000000"/>
                </a:solidFill>
                <a:latin typeface="Calibri" panose="020F0502020204030204" pitchFamily="34" charset="0"/>
              </a:rPr>
              <a:t>§ 1 Absatz 6 : </a:t>
            </a:r>
          </a:p>
          <a:p>
            <a:r>
              <a:rPr lang="de-DE" sz="1600" b="0" i="0" u="none" strike="noStrike" baseline="0" dirty="0">
                <a:solidFill>
                  <a:srgbClr val="FF0000"/>
                </a:solidFill>
                <a:latin typeface="Calibri" panose="020F0502020204030204" pitchFamily="34" charset="0"/>
              </a:rPr>
              <a:t>(6) Bei Eingruppierung in eine höhere Entgeltgruppe des Anhangs 2 zu dieser Anlage werden die Mitarbeiterinnen der gleichen Stufe zugeordnet, die sie in der niedrigeren Entgeltgruppe erreicht haben. Beträgt bei Höhergruppierungen innerhalb der Anhangs 2 zu dieser Anlage der Unterschiedsbetrag zwischen dem derzeitigen Tabellenentgelt und dem Tabellenentgelt nach Satz 1 in der höheren Entgeltgruppe </a:t>
            </a:r>
          </a:p>
          <a:p>
            <a:r>
              <a:rPr lang="de-DE" sz="1600" b="0" i="0" u="none" strike="noStrike" baseline="0" dirty="0">
                <a:solidFill>
                  <a:srgbClr val="FF0000"/>
                </a:solidFill>
                <a:latin typeface="Calibri" panose="020F0502020204030204" pitchFamily="34" charset="0"/>
              </a:rPr>
              <a:t>- in den Entgeltgruppen S 2 bis S 8b </a:t>
            </a:r>
          </a:p>
          <a:p>
            <a:r>
              <a:rPr lang="de-DE" sz="1600" b="0" i="0" u="none" strike="noStrike" baseline="0" dirty="0">
                <a:solidFill>
                  <a:srgbClr val="FF0000"/>
                </a:solidFill>
                <a:latin typeface="Calibri" panose="020F0502020204030204" pitchFamily="34" charset="0"/>
              </a:rPr>
              <a:t>- vom 1. März 2018 bis 31. März 2019 weniger als 60,86 Euro, </a:t>
            </a:r>
          </a:p>
          <a:p>
            <a:r>
              <a:rPr lang="de-DE" sz="1600" b="0" i="0" u="none" strike="noStrike" baseline="0" dirty="0">
                <a:solidFill>
                  <a:srgbClr val="FF0000"/>
                </a:solidFill>
                <a:latin typeface="Calibri" panose="020F0502020204030204" pitchFamily="34" charset="0"/>
              </a:rPr>
              <a:t>- vom 1. April 2019 bis 29. Februar 2020 weniger als 62,74 Euro und </a:t>
            </a:r>
          </a:p>
          <a:p>
            <a:r>
              <a:rPr lang="de-DE" sz="1600" b="0" i="0" u="none" strike="noStrike" baseline="0" dirty="0">
                <a:solidFill>
                  <a:srgbClr val="FF0000"/>
                </a:solidFill>
                <a:latin typeface="Calibri" panose="020F0502020204030204" pitchFamily="34" charset="0"/>
              </a:rPr>
              <a:t>- ab 1. März 2020 weniger als 63,41 Euro, </a:t>
            </a:r>
          </a:p>
          <a:p>
            <a:r>
              <a:rPr lang="de-DE" sz="1600" b="0" i="0" u="none" strike="noStrike" baseline="0" dirty="0">
                <a:solidFill>
                  <a:srgbClr val="FF0000"/>
                </a:solidFill>
                <a:latin typeface="Calibri" panose="020F0502020204030204" pitchFamily="34" charset="0"/>
              </a:rPr>
              <a:t>- in den Entgeltgruppen S 9 bis S 18 </a:t>
            </a:r>
          </a:p>
          <a:p>
            <a:r>
              <a:rPr lang="de-DE" sz="1600" b="0" i="0" u="none" strike="noStrike" baseline="0" dirty="0">
                <a:solidFill>
                  <a:srgbClr val="FF0000"/>
                </a:solidFill>
                <a:latin typeface="Calibri" panose="020F0502020204030204" pitchFamily="34" charset="0"/>
              </a:rPr>
              <a:t>- vom 1. März 2018 bis 31. März 2019 weniger als 97,40 Euro, </a:t>
            </a:r>
          </a:p>
          <a:p>
            <a:pPr marL="285750" indent="-285750">
              <a:buFontTx/>
              <a:buChar char="-"/>
            </a:pPr>
            <a:r>
              <a:rPr lang="de-DE" sz="1600" b="0" i="0" u="none" strike="noStrike" baseline="0" dirty="0">
                <a:solidFill>
                  <a:srgbClr val="FF0000"/>
                </a:solidFill>
                <a:latin typeface="Calibri" panose="020F0502020204030204" pitchFamily="34" charset="0"/>
              </a:rPr>
              <a:t>vom 1. April 2019 bis 29. Februar 2020 weniger als 100,41 Euro und </a:t>
            </a:r>
          </a:p>
          <a:p>
            <a:pPr marL="285750" indent="-285750">
              <a:buFontTx/>
              <a:buChar char="-"/>
            </a:pPr>
            <a:r>
              <a:rPr lang="de-DE" sz="1600" b="0" i="0" u="none" strike="noStrike" baseline="0" dirty="0">
                <a:solidFill>
                  <a:srgbClr val="FF0000"/>
                </a:solidFill>
                <a:latin typeface="Calibri" panose="020F0502020204030204" pitchFamily="34" charset="0"/>
              </a:rPr>
              <a:t>ab 1. März 2020 weniger als 101,47 Euro</a:t>
            </a:r>
          </a:p>
          <a:p>
            <a:r>
              <a:rPr lang="de-DE" sz="1600" b="0" i="0" u="none" strike="noStrike" baseline="0" dirty="0">
                <a:solidFill>
                  <a:srgbClr val="FF0000"/>
                </a:solidFill>
                <a:latin typeface="Calibri" panose="020F0502020204030204" pitchFamily="34" charset="0"/>
              </a:rPr>
              <a:t>so erhält die Mitarbeiterin während der betreffenden Stufenlaufzeit anstelle des Unterschiedsbetrages den vorgenannten jeweils zustehenden Garantiebetrag. Die Stufenlaufzeit in der höheren Entgeltgruppe beginnt mit dem Tag der Höhergruppierung. Bei einer Eingruppierung in eine niedrigere Entgeltgruppe ist die Mitarbeiterin der in der höheren Entgeltgruppe erreichten Stufe zuzuordnen; die in der bisherigen Stufe zurückgelegte Stufenlaufzeit wird auf die Stufenlaufzeit in der niedrigeren Entgeltgruppe angerechnet. Die Mitarbeiterin erhält vom Beginn des Monats an, in dem die Veränderung wirksam wird, das entsprechende Tabellenentgelt aus der in Satz 1 oder Satz 4 festgelegten Stufe der betreffenden Entgeltgruppe. § 25 Abs. 4 findet keine Anwendung. Die Garantiebeträge nach Satz 2 nehmen an allgemeinen Entgeltanpassungen teil.</a:t>
            </a:r>
            <a:r>
              <a:rPr lang="de-DE" sz="1800" b="0" i="0" u="none" strike="noStrike" baseline="0" dirty="0">
                <a:solidFill>
                  <a:srgbClr val="FF0000"/>
                </a:solidFill>
                <a:latin typeface="Calibri" panose="020F0502020204030204" pitchFamily="34" charset="0"/>
              </a:rPr>
              <a:t> </a:t>
            </a:r>
            <a:r>
              <a:rPr lang="de-DE" sz="1800" b="0" i="0" u="none" strike="noStrike" baseline="0" dirty="0">
                <a:solidFill>
                  <a:srgbClr val="000000"/>
                </a:solidFill>
                <a:latin typeface="Calibri" panose="020F0502020204030204" pitchFamily="34" charset="0"/>
              </a:rPr>
              <a:t> </a:t>
            </a:r>
            <a:endParaRPr lang="de-DE" dirty="0"/>
          </a:p>
        </p:txBody>
      </p:sp>
    </p:spTree>
    <p:extLst>
      <p:ext uri="{BB962C8B-B14F-4D97-AF65-F5344CB8AC3E}">
        <p14:creationId xmlns:p14="http://schemas.microsoft.com/office/powerpoint/2010/main" val="1758524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Stufenlaufzeiten und vorüber-</a:t>
            </a:r>
            <a:br>
              <a:rPr lang="de-DE" dirty="0"/>
            </a:br>
            <a:r>
              <a:rPr lang="de-DE" dirty="0"/>
              <a:t>gehende höherwertige Tätigkeit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819150" y="2151727"/>
            <a:ext cx="11062063" cy="2554545"/>
          </a:xfrm>
          <a:prstGeom prst="rect">
            <a:avLst/>
          </a:prstGeom>
          <a:noFill/>
        </p:spPr>
        <p:txBody>
          <a:bodyPr wrap="square">
            <a:spAutoFit/>
          </a:bodyPr>
          <a:lstStyle/>
          <a:p>
            <a:pPr algn="l"/>
            <a:r>
              <a:rPr lang="de-DE" sz="1600" dirty="0"/>
              <a:t>Anlage 29 </a:t>
            </a:r>
            <a:r>
              <a:rPr lang="de-DE" sz="1600" b="0" i="0" u="none" strike="noStrike" baseline="0" dirty="0">
                <a:solidFill>
                  <a:srgbClr val="000000"/>
                </a:solidFill>
                <a:latin typeface="Calibri" panose="020F0502020204030204" pitchFamily="34" charset="0"/>
              </a:rPr>
              <a:t>§ 1 Absatz 8: </a:t>
            </a:r>
          </a:p>
          <a:p>
            <a:r>
              <a:rPr lang="de-DE" sz="1800" b="0" i="0" u="none" strike="noStrike" baseline="0" dirty="0">
                <a:solidFill>
                  <a:srgbClr val="FF0000"/>
                </a:solidFill>
                <a:latin typeface="Calibri" panose="020F0502020204030204" pitchFamily="34" charset="0"/>
              </a:rPr>
              <a:t>Ist Mitarbeiterinnen nach § 22 Abs. 1 vorübergehend eine höherwertige Tätigkeit übertragen worden, und wird ihnen im unmittelbaren Anschluss daran eine Tätigkeit derselben höheren Entgeltgruppe dauerhaft übertragen, werden sie hinsichtlich der Stufenzuordnung so gestellt, als sei die Höhergruppierung ab dem ersten Tag der vorübergehenden Übertragung der höherwertigen Tätigkeit erfolgt. Unterschreitet bei Höhergruppierungen nach Satz 1 das Tabellenentgelt nach dem Satz 5 des Absatzes 6 die Summe aus dem Tabellenentgelt und dem Zulagenbetrag nach § 22 Abs. 2, die die Mitarbeiterin am Tag vor der Höhergruppierung erhalten hat, erhält die Mitarbeiterin dieses Entgelt solange, bis das Tabellenentgelt nach dem Satz 5 des Absatzes 6 dieses Entgelt erreicht oder übersteigt.</a:t>
            </a:r>
            <a:endParaRPr lang="de-DE" dirty="0"/>
          </a:p>
        </p:txBody>
      </p:sp>
    </p:spTree>
    <p:extLst>
      <p:ext uri="{BB962C8B-B14F-4D97-AF65-F5344CB8AC3E}">
        <p14:creationId xmlns:p14="http://schemas.microsoft.com/office/powerpoint/2010/main" val="1449178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Reisekosten</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819150" y="2151727"/>
            <a:ext cx="11062063" cy="4801314"/>
          </a:xfrm>
          <a:prstGeom prst="rect">
            <a:avLst/>
          </a:prstGeom>
          <a:noFill/>
        </p:spPr>
        <p:txBody>
          <a:bodyPr wrap="square">
            <a:spAutoFit/>
          </a:bodyPr>
          <a:lstStyle/>
          <a:p>
            <a:pPr algn="l"/>
            <a:r>
              <a:rPr lang="de-DE" dirty="0"/>
              <a:t>Reisekosten siehe Anlage 15</a:t>
            </a:r>
          </a:p>
          <a:p>
            <a:pPr algn="l"/>
            <a:endParaRPr lang="de-DE" dirty="0"/>
          </a:p>
          <a:p>
            <a:pPr algn="l"/>
            <a:r>
              <a:rPr lang="de-DE" dirty="0"/>
              <a:t>Reisezeit ist nicht Arbeitszeit, außer ich arbeite während der Fahrt, z.B. im Zug am Laptop.</a:t>
            </a:r>
          </a:p>
          <a:p>
            <a:pPr algn="l"/>
            <a:r>
              <a:rPr lang="de-DE" dirty="0"/>
              <a:t>§ 14 KAVO:</a:t>
            </a:r>
          </a:p>
          <a:p>
            <a:pPr algn="l"/>
            <a:r>
              <a:rPr lang="de-DE" dirty="0"/>
              <a:t>(11) Die bei Dienstreisen notwendigen Reisezeiten werden wie Arbeitszeit vergütet, soweit Arbeitszeit und Reisezeit zusammen nicht mehr als 10 Stunden täglich betragen. Reisezeiten gelten nicht als Überstunden.</a:t>
            </a:r>
          </a:p>
          <a:p>
            <a:pPr algn="l"/>
            <a:endParaRPr lang="de-DE" dirty="0"/>
          </a:p>
          <a:p>
            <a:pPr algn="l"/>
            <a:r>
              <a:rPr lang="de-DE" dirty="0"/>
              <a:t>Der Arbeitgeber legt für den Mitarbeiter die Dienststätte fest.</a:t>
            </a:r>
          </a:p>
          <a:p>
            <a:pPr algn="l"/>
            <a:r>
              <a:rPr lang="de-DE" dirty="0"/>
              <a:t>Anlage 15 § 2: (4) Dienstort ist die politische Gemeinde, in der sich die Dienststätte der Dienstreisenden befindet. Dienststätte ist die kleinste organisatorisch abgrenzbare Verwaltungseinheit einer Dienststelle, bei der die Dienstreisenden regelmäßig ihren Dienst zu versehen haben, beziehungsweise der Teil der Dienststelle, dem sie organisatorisch zugeordnet sind. (Fußnote: Der Dienstgeber legt die Dienststätte mit postalischer Adresse fest.) Geschäftsort ist der Ort, an dem das auswärtige Dienstgeschäft zu erledigen ist.</a:t>
            </a:r>
          </a:p>
          <a:p>
            <a:pPr algn="l"/>
            <a:endParaRPr lang="de-DE" dirty="0"/>
          </a:p>
          <a:p>
            <a:pPr algn="l"/>
            <a:r>
              <a:rPr lang="de-DE" dirty="0"/>
              <a:t>Das ist insofern bedeutsam, als dass der Dienstgeber nicht einfach die gesamte Kirchengemeinde zur Dienststätte machen kann. Der Weg von einer Kirche zur anderen oder einer Kita zur anderen wird damit zum Dienstgang/Dienstreise.</a:t>
            </a:r>
          </a:p>
        </p:txBody>
      </p:sp>
    </p:spTree>
    <p:extLst>
      <p:ext uri="{BB962C8B-B14F-4D97-AF65-F5344CB8AC3E}">
        <p14:creationId xmlns:p14="http://schemas.microsoft.com/office/powerpoint/2010/main" val="2126941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Beschäftigungsumfang im</a:t>
            </a:r>
            <a:br>
              <a:rPr lang="de-DE" dirty="0"/>
            </a:br>
            <a:r>
              <a:rPr lang="de-DE" dirty="0"/>
              <a:t>liturgischen Dienst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819150" y="2151727"/>
            <a:ext cx="11062063" cy="4247317"/>
          </a:xfrm>
          <a:prstGeom prst="rect">
            <a:avLst/>
          </a:prstGeom>
          <a:noFill/>
        </p:spPr>
        <p:txBody>
          <a:bodyPr wrap="square">
            <a:spAutoFit/>
          </a:bodyPr>
          <a:lstStyle/>
          <a:p>
            <a:pPr algn="l"/>
            <a:r>
              <a:rPr lang="de-DE" dirty="0"/>
              <a:t>Richtlinien zur Bemessung des Beschäftigungsumfang:</a:t>
            </a:r>
          </a:p>
          <a:p>
            <a:pPr algn="l"/>
            <a:r>
              <a:rPr lang="de-DE" dirty="0"/>
              <a:t>Keine KODA-Materie, damit auch keine arbeitsrechtliche Bedeutung.</a:t>
            </a:r>
          </a:p>
          <a:p>
            <a:pPr algn="l"/>
            <a:endParaRPr lang="de-DE" dirty="0"/>
          </a:p>
          <a:p>
            <a:pPr algn="l"/>
            <a:r>
              <a:rPr lang="de-DE" dirty="0"/>
              <a:t>Arbeitszeit: Regelungen §§ 14 ff.</a:t>
            </a:r>
          </a:p>
          <a:p>
            <a:pPr algn="l"/>
            <a:endParaRPr lang="de-DE" dirty="0"/>
          </a:p>
          <a:p>
            <a:pPr algn="l"/>
            <a:r>
              <a:rPr lang="de-DE" dirty="0"/>
              <a:t>Der Beschäftigungsumfang ist Vertragsinhalt und sollte genau beschrieben sein.</a:t>
            </a:r>
          </a:p>
          <a:p>
            <a:pPr algn="l"/>
            <a:endParaRPr lang="de-DE" dirty="0"/>
          </a:p>
          <a:p>
            <a:pPr algn="l"/>
            <a:r>
              <a:rPr lang="de-DE" dirty="0"/>
              <a:t>Beispiel: Ein Küster mit halber Stelle arbeitet 19,5 Stunden die Woche. Wegen der Wochenendarbeit verteilt </a:t>
            </a:r>
          </a:p>
          <a:p>
            <a:pPr algn="l"/>
            <a:r>
              <a:rPr lang="de-DE" dirty="0"/>
              <a:t>sich die Wochenarbeitszeit auf 6 Tage oder weniger. </a:t>
            </a:r>
          </a:p>
          <a:p>
            <a:pPr algn="l"/>
            <a:r>
              <a:rPr lang="de-DE" dirty="0"/>
              <a:t>Der Berechnungsschlüssel für die halbe Stelle ist Anhaltspunkt für den Kirchenvorstand, wie der Beschäftigungsumfang zu ermitteln ist.</a:t>
            </a:r>
          </a:p>
          <a:p>
            <a:pPr algn="l"/>
            <a:r>
              <a:rPr lang="de-DE" dirty="0"/>
              <a:t>Ist er ermittelt, bedeutet dieser Berechnungsschlüssel nicht, dass der Küster Akkordarbeit macht und eine bestimmte Anzahl von Gottesdiensten abarbeiten muss. Die Erfassung der tatsächlichen Arbeitszeit bleibt Pflicht des Arbeitgebers nach europäischer Norm. Nach Ablauf der vereinbarten Arbeitszeit sind weitere Stunden Mehrarbeit, die auszugleichen sind. Im liturgischen Dienst innerhalb eines Kalenderjahres. </a:t>
            </a:r>
          </a:p>
        </p:txBody>
      </p:sp>
    </p:spTree>
    <p:extLst>
      <p:ext uri="{BB962C8B-B14F-4D97-AF65-F5344CB8AC3E}">
        <p14:creationId xmlns:p14="http://schemas.microsoft.com/office/powerpoint/2010/main" val="2763885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normAutofit/>
          </a:bodyPr>
          <a:lstStyle/>
          <a:p>
            <a:r>
              <a:rPr lang="de-DE" dirty="0"/>
              <a:t>Freie Tage im</a:t>
            </a:r>
            <a:br>
              <a:rPr lang="de-DE" dirty="0"/>
            </a:br>
            <a:r>
              <a:rPr lang="de-DE" dirty="0"/>
              <a:t>liturgischen Dienst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7" name="Textfeld 6">
            <a:extLst>
              <a:ext uri="{FF2B5EF4-FFF2-40B4-BE49-F238E27FC236}">
                <a16:creationId xmlns:a16="http://schemas.microsoft.com/office/drawing/2014/main" id="{BC8545A7-272E-472B-BC2B-586BF0461EC5}"/>
              </a:ext>
            </a:extLst>
          </p:cNvPr>
          <p:cNvSpPr txBox="1"/>
          <p:nvPr/>
        </p:nvSpPr>
        <p:spPr>
          <a:xfrm>
            <a:off x="819150" y="2151727"/>
            <a:ext cx="11062063" cy="4524315"/>
          </a:xfrm>
          <a:prstGeom prst="rect">
            <a:avLst/>
          </a:prstGeom>
          <a:noFill/>
        </p:spPr>
        <p:txBody>
          <a:bodyPr wrap="square">
            <a:spAutoFit/>
          </a:bodyPr>
          <a:lstStyle/>
          <a:p>
            <a:pPr algn="l"/>
            <a:r>
              <a:rPr lang="de-DE" dirty="0"/>
              <a:t>Freie Tage:</a:t>
            </a:r>
          </a:p>
          <a:p>
            <a:pPr algn="l"/>
            <a:r>
              <a:rPr lang="de-DE" dirty="0"/>
              <a:t>Generell: 6 Wochen Urlaub, das sind bei 6-Tage-Woche 36 Tage.</a:t>
            </a:r>
          </a:p>
          <a:p>
            <a:pPr algn="l"/>
            <a:r>
              <a:rPr lang="de-DE" dirty="0"/>
              <a:t>Arbeitsfrei am 24.12./31.12./Karsamstag ab 12 Uhr, Samstag vor Pfingsten ab 12 Uhr?</a:t>
            </a:r>
          </a:p>
          <a:p>
            <a:pPr algn="l"/>
            <a:r>
              <a:rPr lang="de-DE" dirty="0"/>
              <a:t>Kaum möglich, dann Freizeitausgleich innerhalb von 3 Monaten (§ 14 Abs. 3)</a:t>
            </a:r>
          </a:p>
          <a:p>
            <a:pPr algn="l"/>
            <a:r>
              <a:rPr lang="de-DE" dirty="0"/>
              <a:t>§ 14 Abs 5, </a:t>
            </a:r>
            <a:r>
              <a:rPr lang="de-DE" dirty="0" err="1"/>
              <a:t>Uabs</a:t>
            </a:r>
            <a:r>
              <a:rPr lang="de-DE" dirty="0"/>
              <a:t>. 3: Bei dienstplanmäßiger Sonntagsarbeit ist im Dienstplan innerhalb der nächsten 6 Arbeitstage ein arbeitsfreier Werktag vorzusehen. Ausnahmsweise kann der arbeitsfreie Tag einvernehmlich auf die folgende Woche übertragen werden.</a:t>
            </a:r>
          </a:p>
          <a:p>
            <a:pPr algn="l"/>
            <a:r>
              <a:rPr lang="de-DE" dirty="0"/>
              <a:t>Unterabsatz 3 gilt entsprechend für gesetzliche Wochenfeiertage, an denen dienstplanmäßig gearbeitet werden muss. Die an einem Wochenfeiertag dienstplanmäßig geleistete Arbeit kann dadurch ausgeglichen werden, dass der Mitarbeiter</a:t>
            </a:r>
          </a:p>
          <a:p>
            <a:pPr algn="l"/>
            <a:r>
              <a:rPr lang="de-DE" dirty="0"/>
              <a:t>a) für vier Wochenfeiertage bis zu zwei arbeitsfreie Samstage mit je einem darauffolgenden arbeitsfreien Sonntag im Jahr erhält und</a:t>
            </a:r>
          </a:p>
          <a:p>
            <a:pPr algn="l"/>
            <a:r>
              <a:rPr lang="de-DE" dirty="0"/>
              <a:t>b) für weiter auszugleichende Wochenfeiertage innerhalb einer Frist von vier Wochen vom auszugleichenden Wochenfeiertag an Freizeitausgleich an einem Werktag erhält.</a:t>
            </a:r>
          </a:p>
          <a:p>
            <a:pPr algn="l"/>
            <a:r>
              <a:rPr lang="de-DE" dirty="0"/>
              <a:t>Soweit die zu Unterabsatz 4 Buchstabe b) genannte Ausgleichsfrist aus dienstlichen oder betrieblichen Gründen nicht eingehalten werden kann, muss der Ausgleich bis zum 30. September eines jeden Jahres gewährt werden.</a:t>
            </a:r>
          </a:p>
        </p:txBody>
      </p:sp>
    </p:spTree>
    <p:extLst>
      <p:ext uri="{BB962C8B-B14F-4D97-AF65-F5344CB8AC3E}">
        <p14:creationId xmlns:p14="http://schemas.microsoft.com/office/powerpoint/2010/main" val="40580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p:txBody>
          <a:bodyPr/>
          <a:lstStyle/>
          <a:p>
            <a:r>
              <a:rPr lang="de-DE" dirty="0"/>
              <a:t>Altersteilzeit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85800" y="1908968"/>
            <a:ext cx="10858500" cy="923330"/>
          </a:xfrm>
          <a:prstGeom prst="rect">
            <a:avLst/>
          </a:prstGeom>
          <a:noFill/>
        </p:spPr>
        <p:txBody>
          <a:bodyPr wrap="square" rtlCol="0">
            <a:spAutoFit/>
          </a:bodyPr>
          <a:lstStyle/>
          <a:p>
            <a:r>
              <a:rPr lang="de-DE" dirty="0"/>
              <a:t>Auslaufen der Regelung nach Anlage 22 a KAVO zum 31.12.2020</a:t>
            </a:r>
          </a:p>
          <a:p>
            <a:r>
              <a:rPr lang="de-DE" dirty="0"/>
              <a:t>Antrag der Mitarbeiterseite zur Sitzung am 30.09.2020</a:t>
            </a:r>
          </a:p>
          <a:p>
            <a:r>
              <a:rPr lang="de-DE" dirty="0"/>
              <a:t>Die Sitzung ist verschoben, auf 02.11.2020</a:t>
            </a:r>
          </a:p>
        </p:txBody>
      </p:sp>
    </p:spTree>
    <p:extLst>
      <p:ext uri="{BB962C8B-B14F-4D97-AF65-F5344CB8AC3E}">
        <p14:creationId xmlns:p14="http://schemas.microsoft.com/office/powerpoint/2010/main" val="10175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Leistungsentgelt</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85800" y="1908968"/>
            <a:ext cx="10858500" cy="1754326"/>
          </a:xfrm>
          <a:prstGeom prst="rect">
            <a:avLst/>
          </a:prstGeom>
          <a:noFill/>
        </p:spPr>
        <p:txBody>
          <a:bodyPr wrap="square" rtlCol="0">
            <a:spAutoFit/>
          </a:bodyPr>
          <a:lstStyle/>
          <a:p>
            <a:r>
              <a:rPr lang="de-DE" dirty="0"/>
              <a:t>Hier besteht eine Berichtspflicht der Arbeitgeber in der Kommission, welche Einrichtungen eine besondere Bemessung des Leistungsentgelts durchführen.</a:t>
            </a:r>
          </a:p>
          <a:p>
            <a:r>
              <a:rPr lang="de-DE" dirty="0"/>
              <a:t>Es gibt derzeit keine Einrichtung, die das macht.</a:t>
            </a:r>
          </a:p>
          <a:p>
            <a:r>
              <a:rPr lang="de-DE" dirty="0"/>
              <a:t>Die Dienstgeberseite beantragt daher, die jährliche Berichtspflicht in eine Berichtspflicht bei Bedarf zu verändern.</a:t>
            </a:r>
          </a:p>
          <a:p>
            <a:r>
              <a:rPr lang="de-DE" dirty="0"/>
              <a:t>Der Antrag war bereits zum 30.09.2020 gestellt.</a:t>
            </a:r>
          </a:p>
          <a:p>
            <a:r>
              <a:rPr lang="de-DE" dirty="0"/>
              <a:t>Sondersitzung 02.11.2020</a:t>
            </a:r>
          </a:p>
        </p:txBody>
      </p:sp>
    </p:spTree>
    <p:extLst>
      <p:ext uri="{BB962C8B-B14F-4D97-AF65-F5344CB8AC3E}">
        <p14:creationId xmlns:p14="http://schemas.microsoft.com/office/powerpoint/2010/main" val="385193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Zusatzversorgung Anlage 24 KAVO</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85800" y="1908968"/>
            <a:ext cx="10858500" cy="5355312"/>
          </a:xfrm>
          <a:prstGeom prst="rect">
            <a:avLst/>
          </a:prstGeom>
          <a:noFill/>
        </p:spPr>
        <p:txBody>
          <a:bodyPr wrap="square" rtlCol="0">
            <a:spAutoFit/>
          </a:bodyPr>
          <a:lstStyle/>
          <a:p>
            <a:r>
              <a:rPr lang="de-DE" dirty="0"/>
              <a:t>§ 6 a Abs. 6 sieht vor, dass der Beitrag zur Zusatzversorgung in der KZVK ab dem 1.1.2020 auf bis zu 6,3 % steigen darf.</a:t>
            </a:r>
          </a:p>
          <a:p>
            <a:r>
              <a:rPr lang="de-DE" dirty="0"/>
              <a:t>Für diesen Fall hat der Mitarbeiter die Hälfte des 5,2 % übersteigenden Beitrags selbst zu tragen.</a:t>
            </a:r>
          </a:p>
          <a:p>
            <a:r>
              <a:rPr lang="de-DE" dirty="0"/>
              <a:t>Seit dem 1.1.2020 erhebt die KZVK einen Beitrag von 6,0 %. Folglich beträgt der Eigenanteil 0,4 %.</a:t>
            </a:r>
          </a:p>
          <a:p>
            <a:r>
              <a:rPr lang="de-DE" dirty="0"/>
              <a:t>Nach Abs. 7. ist der Eigenbeitrag an bestimmte Bedingungen geknüpft. Entscheidend vor allem: Das Leistungsrecht muss auf dem Niveau des Öffentlichen Dienstes bleiben. Gerade das aber ist derzeit in der Diskussion</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Zusatzversorgung, es gibt einzelne Einrichtungen, die nicht Beteiligte der KZVK werden können. Die zahlen 4 % der Lohnsumme</a:t>
            </a:r>
          </a:p>
          <a:p>
            <a:pPr indent="449580"/>
            <a:r>
              <a:rPr lang="de-DE" sz="1800" dirty="0">
                <a:effectLst/>
                <a:latin typeface="Calibri" panose="020F0502020204030204" pitchFamily="34" charset="0"/>
                <a:ea typeface="Calibri" panose="020F0502020204030204" pitchFamily="34" charset="0"/>
                <a:cs typeface="Times New Roman" panose="02020603050405020304" pitchFamily="18" charset="0"/>
              </a:rPr>
              <a:t>Es gibt Überlegungen, die KZVK betreffend. Das Thema dahinter heißt: Es fehlt Geld für alle Renten. Es geht dabei um ca. 7-8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Mlliarden</a:t>
            </a:r>
            <a:r>
              <a:rPr lang="de-DE" sz="1800" dirty="0">
                <a:effectLst/>
                <a:latin typeface="Calibri" panose="020F0502020204030204" pitchFamily="34" charset="0"/>
                <a:ea typeface="Calibri" panose="020F0502020204030204" pitchFamily="34" charset="0"/>
                <a:cs typeface="Times New Roman" panose="02020603050405020304" pitchFamily="18" charset="0"/>
              </a:rPr>
              <a:t> €. Wer zahlt diese Lücke? Die jetzigen Arbeitnehmer und Beitragszahler im Sinne des Generationenvertrags? Die Beteiligten Arbeitgeber durch Ausgleichszahlungen? Die Gewährsträger der Kasse, also die deutschen Bistümer? </a:t>
            </a:r>
          </a:p>
          <a:p>
            <a:pPr indent="449580"/>
            <a:r>
              <a:rPr lang="de-DE" sz="1800" dirty="0">
                <a:effectLst/>
                <a:latin typeface="Calibri" panose="020F0502020204030204" pitchFamily="34" charset="0"/>
                <a:ea typeface="Calibri" panose="020F0502020204030204" pitchFamily="34" charset="0"/>
                <a:cs typeface="Times New Roman" panose="02020603050405020304" pitchFamily="18" charset="0"/>
              </a:rPr>
              <a:t>Die jetzigen Arbeitnehmer? Was passiert, wenn diese Zahl abnimmt, weil Kirche immer weniger Beschäftigte hat? Umlagefinanzierung oder Kapitaldeckung? Die Kasse ist eigentlich kapitalgedeckt.</a:t>
            </a:r>
          </a:p>
          <a:p>
            <a:pPr indent="449580"/>
            <a:r>
              <a:rPr lang="de-DE" sz="1800" dirty="0">
                <a:effectLst/>
                <a:latin typeface="Calibri" panose="020F0502020204030204" pitchFamily="34" charset="0"/>
                <a:ea typeface="Calibri" panose="020F0502020204030204" pitchFamily="34" charset="0"/>
                <a:cs typeface="Times New Roman" panose="02020603050405020304" pitchFamily="18" charset="0"/>
              </a:rPr>
              <a:t>Die Beteiligten haben gegen das Sanierungsgeld erfolgreich geklagt. Die Ausgleichsabgabe zahlen sie bis 2026, so ist der Beschluss </a:t>
            </a:r>
            <a:r>
              <a:rPr lang="de-DE" sz="1800">
                <a:effectLst/>
                <a:latin typeface="Calibri" panose="020F0502020204030204" pitchFamily="34" charset="0"/>
                <a:ea typeface="Calibri" panose="020F0502020204030204" pitchFamily="34" charset="0"/>
                <a:cs typeface="Times New Roman" panose="02020603050405020304" pitchFamily="18" charset="0"/>
              </a:rPr>
              <a:t>der Kassengremien.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r>
              <a:rPr lang="de-DE" sz="1800" dirty="0">
                <a:effectLst/>
                <a:latin typeface="Calibri" panose="020F0502020204030204" pitchFamily="34" charset="0"/>
                <a:ea typeface="Calibri" panose="020F0502020204030204" pitchFamily="34" charset="0"/>
                <a:cs typeface="Times New Roman" panose="02020603050405020304" pitchFamily="18" charset="0"/>
              </a:rPr>
              <a:t>Die Gewährsträger wollen am liebsten nicht zahlen, insbesondere die Bistümer, die gar keine Versicherten bei der Kasse haben, z.B. Bayern und Rottenburg-Stuttgart.</a:t>
            </a:r>
          </a:p>
          <a:p>
            <a:endParaRPr lang="de-DE" dirty="0"/>
          </a:p>
        </p:txBody>
      </p:sp>
    </p:spTree>
    <p:extLst>
      <p:ext uri="{BB962C8B-B14F-4D97-AF65-F5344CB8AC3E}">
        <p14:creationId xmlns:p14="http://schemas.microsoft.com/office/powerpoint/2010/main" val="144993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Krankengeldzuschuss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2308324"/>
          </a:xfrm>
          <a:prstGeom prst="rect">
            <a:avLst/>
          </a:prstGeom>
          <a:noFill/>
        </p:spPr>
        <p:txBody>
          <a:bodyPr wrap="square" rtlCol="0">
            <a:spAutoFit/>
          </a:bodyPr>
          <a:lstStyle/>
          <a:p>
            <a:r>
              <a:rPr lang="de-DE" dirty="0"/>
              <a:t>§ 30 KAVO regelt die Lohnfortzahlung im Krankheitsfall.</a:t>
            </a:r>
          </a:p>
          <a:p>
            <a:pPr marL="342900" indent="-342900">
              <a:buAutoNum type="arabicParenBoth"/>
            </a:pPr>
            <a:r>
              <a:rPr lang="de-DE" dirty="0"/>
              <a:t>Werden Mitarbeiter durch Arbeitsunfähigkeit infolge Krankheit an der Arbeitsleistung verhindert, ohne dass sie ein Verschulden trifft, erhalten sie bis zur Dauer von sechs Wochen das Entgelt nach </a:t>
            </a:r>
            <a:r>
              <a:rPr lang="de-DE" dirty="0">
                <a:hlinkClick r:id="rId3" tooltip="§ 23 KAVO Tabellenentgelt"/>
              </a:rPr>
              <a:t>§§ 23</a:t>
            </a:r>
            <a:r>
              <a:rPr lang="de-DE" dirty="0"/>
              <a:t>, </a:t>
            </a:r>
            <a:r>
              <a:rPr lang="de-DE" dirty="0">
                <a:hlinkClick r:id="rId4" tooltip="§ 23a KAVO Bemessungsgrundlage für die Entgeltfortzahlung"/>
              </a:rPr>
              <a:t>23a</a:t>
            </a:r>
            <a:r>
              <a:rPr lang="de-DE" dirty="0"/>
              <a:t>; ein Verschulden liegt nur dann vor, wenn die Arbeitsunfähigkeit vorsätzlich oder grob fahrlässig herbeigeführt wurde. Bei erneuter Arbeitsunfähigkeit infolge derselben Krankheit sowie bei Beendigung des Arbeitsverhältnisses gelten die gesetzlichen Bestimmungen; Absatz 3 Unterabsatz 2 bleibt unberührt. Als unverschuldete Arbeitsunfähigkeit im Sinne der Sätze 1 und 2 gilt auch die Arbeitsverhinderung in Folge einer Maßnahme der medizinischen Vorsorge und Rehabilitation im Sinne von </a:t>
            </a:r>
            <a:r>
              <a:rPr lang="de-DE" dirty="0">
                <a:hlinkClick r:id="rId5" tooltip="§ 9 EFZG, Maßnahmen der medizinischen Vorsorge und Rehabilitation"/>
              </a:rPr>
              <a:t>§ 9 Entgeltfortzahlungsgesetz</a:t>
            </a:r>
            <a:r>
              <a:rPr lang="de-DE" dirty="0"/>
              <a:t> (EFZG).</a:t>
            </a:r>
          </a:p>
        </p:txBody>
      </p:sp>
    </p:spTree>
    <p:extLst>
      <p:ext uri="{BB962C8B-B14F-4D97-AF65-F5344CB8AC3E}">
        <p14:creationId xmlns:p14="http://schemas.microsoft.com/office/powerpoint/2010/main" val="69624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Krankengeldzuschuss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3693319"/>
          </a:xfrm>
          <a:prstGeom prst="rect">
            <a:avLst/>
          </a:prstGeom>
          <a:noFill/>
        </p:spPr>
        <p:txBody>
          <a:bodyPr wrap="square" rtlCol="0">
            <a:spAutoFit/>
          </a:bodyPr>
          <a:lstStyle/>
          <a:p>
            <a:r>
              <a:rPr lang="de-DE" dirty="0"/>
              <a:t>§ 30 KAVO regelt die Lohnfortzahlung im Krankheitsfall.</a:t>
            </a:r>
          </a:p>
          <a:p>
            <a:r>
              <a:rPr lang="de-DE" dirty="0"/>
              <a:t>(2) Nach Ablauf des Zeitraums gemäß Absatz 1 erhalten die Mitarbeiter für die Zeit, für die ihnen Krankengeld oder entsprechende gesetzliche Leistungen gezahlt werden, einen Krankengeldzuschuss in Höhe des Unterschiedsbetrags zwischen den von dem Sozialleistungsträger an den Mitarbeiter gezahlten Nettobarleistungen und dem Nettoentgelt. Nettoentgelt ist das um die gesetzlichen Abzüge verminderte Entgelt im Sinne des </a:t>
            </a:r>
            <a:r>
              <a:rPr lang="de-DE" dirty="0">
                <a:hlinkClick r:id="rId3" tooltip="§ 23a KAVO Bemessungsgrundlage für die Entgeltfortzahlung"/>
              </a:rPr>
              <a:t>§ 23 a</a:t>
            </a:r>
            <a:r>
              <a:rPr lang="de-DE" dirty="0"/>
              <a:t> (mit Ausnahme der vermögenswirksamen Leistungen, der Zulage nach </a:t>
            </a:r>
            <a:r>
              <a:rPr lang="de-DE" dirty="0">
                <a:hlinkClick r:id="rId4" tooltip="§ 35a KAVO Zulage zur Brutto-Entgeltumwandlung"/>
              </a:rPr>
              <a:t>§ 35 a</a:t>
            </a:r>
            <a:r>
              <a:rPr lang="de-DE" dirty="0"/>
              <a:t>, der Jubiläumszuwendung und des Sterbegeldes); bei freiwillig in der gesetzlichen Krankenversicherung versicherten Mitarbeitern ist dabei deren Gesamtkranken- und Pflegeversicherungsbeitrag abzüglich Arbeitgeberzuschuss zu berücksichtigen. Für Mitarbeiter, die nicht der Versicherungspflicht in der gesetzlichen Krankenversicherung unterliegen und bei einem privaten Krankenversicherungsunternehmen versichert sind, ist bei der Berechnung des Krankengeldzuschusses der Krankengeldhöchstsatz, der bei Pflichtversicherung in der gesetzlichen Krankenversicherung zustünde, zugrunde zu legen. Bei Teilzeitbeschäftigten ist das nach Satz 3 bestimmte fiktive Krankengeld entsprechend </a:t>
            </a:r>
            <a:r>
              <a:rPr lang="de-DE" dirty="0">
                <a:hlinkClick r:id="rId5" tooltip="§ 29 KAVO Berechnung und Auszahlung des Entgelts, Vorschüsse"/>
              </a:rPr>
              <a:t>§ 29 Abs. 2</a:t>
            </a:r>
            <a:r>
              <a:rPr lang="de-DE" dirty="0"/>
              <a:t> zeitanteilig umzurechnen.</a:t>
            </a:r>
          </a:p>
        </p:txBody>
      </p:sp>
    </p:spTree>
    <p:extLst>
      <p:ext uri="{BB962C8B-B14F-4D97-AF65-F5344CB8AC3E}">
        <p14:creationId xmlns:p14="http://schemas.microsoft.com/office/powerpoint/2010/main" val="309596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Krankengeldzuschuss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3139321"/>
          </a:xfrm>
          <a:prstGeom prst="rect">
            <a:avLst/>
          </a:prstGeom>
          <a:noFill/>
        </p:spPr>
        <p:txBody>
          <a:bodyPr wrap="square" rtlCol="0">
            <a:spAutoFit/>
          </a:bodyPr>
          <a:lstStyle/>
          <a:p>
            <a:r>
              <a:rPr lang="de-DE" dirty="0"/>
              <a:t>(3) Der Krankengeldzuschuss wird bei einer Beschäftigungszeit (</a:t>
            </a:r>
            <a:r>
              <a:rPr lang="de-DE" dirty="0">
                <a:hlinkClick r:id="rId3" tooltip="§ 18 KAVO Beschäftigungszeit"/>
              </a:rPr>
              <a:t>§ 18</a:t>
            </a:r>
            <a:r>
              <a:rPr lang="de-DE" dirty="0"/>
              <a:t>)</a:t>
            </a:r>
          </a:p>
          <a:p>
            <a:pPr>
              <a:buFont typeface="Arial" panose="020B0604020202020204" pitchFamily="34" charset="0"/>
              <a:buChar char="•"/>
            </a:pPr>
            <a:r>
              <a:rPr lang="de-DE" dirty="0"/>
              <a:t>von mehr als einem Jahr längstens bis zum Ende der 13. Woche und</a:t>
            </a:r>
          </a:p>
          <a:p>
            <a:pPr>
              <a:buFont typeface="Arial" panose="020B0604020202020204" pitchFamily="34" charset="0"/>
              <a:buChar char="•"/>
            </a:pPr>
            <a:r>
              <a:rPr lang="de-DE" dirty="0"/>
              <a:t>von mehr als drei Jahren längstens bis zum Ende der 26. Woche</a:t>
            </a:r>
          </a:p>
          <a:p>
            <a:r>
              <a:rPr lang="de-DE" dirty="0"/>
              <a:t>seit dem Beginn der Arbeitsunfähigkeit infolge derselben Krankheit gezahlt. Maßgeblich für die Berechnung der Fristen nach Satz 1 ist die Beschäftigungszeit, die im Laufe der krankheitsbedingten Arbeitsunfähigkeit vollendet wird. Auf die Beschäftigungszeit anzurechnen sind die Zeiten einer Tätigkeit im Dienst der katholischen Kirche und ihrer Einrichtungen und Verbände, unbeschadet ihrer Rechtsform, wenn auf diese Arbeitsverhältnisse die KAVO, eine sonstige Regelung wesentlich gleichen Inhalts oder beamtenrechtliche Bestimmungen angewendet worden sind oder wenn der Mitarbeiter in einem Beamtenverhältnis gestanden hat. Unberücksichtigt bleiben Zeiten jeglicher Tätigkeit im Rahmen von Maßnahmen der Arbeitsbeschaffung nach dem </a:t>
            </a:r>
            <a:r>
              <a:rPr lang="de-DE" dirty="0">
                <a:hlinkClick r:id="rId4" tooltip="SGB III - Sozialgesetzbuch, Drittes Buch"/>
              </a:rPr>
              <a:t>Dritten Buch Sozialgesetzbuch</a:t>
            </a:r>
            <a:r>
              <a:rPr lang="de-DE" dirty="0"/>
              <a:t> (SGB III) sowie dem </a:t>
            </a:r>
            <a:r>
              <a:rPr lang="de-DE" dirty="0">
                <a:hlinkClick r:id="rId5" tooltip="SGB IX - Neuntes Buch Sozialgesetzbuch"/>
              </a:rPr>
              <a:t>Neunten Buch Sozialgesetzbuch</a:t>
            </a:r>
            <a:r>
              <a:rPr lang="de-DE" dirty="0"/>
              <a:t> (SGB IX).</a:t>
            </a:r>
          </a:p>
        </p:txBody>
      </p:sp>
    </p:spTree>
    <p:extLst>
      <p:ext uri="{BB962C8B-B14F-4D97-AF65-F5344CB8AC3E}">
        <p14:creationId xmlns:p14="http://schemas.microsoft.com/office/powerpoint/2010/main" val="139787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77ED5-38C0-48B1-8B71-720600FA5DB3}"/>
              </a:ext>
            </a:extLst>
          </p:cNvPr>
          <p:cNvSpPr>
            <a:spLocks noGrp="1"/>
          </p:cNvSpPr>
          <p:nvPr>
            <p:ph type="title"/>
          </p:nvPr>
        </p:nvSpPr>
        <p:spPr>
          <a:xfrm>
            <a:off x="857250" y="382289"/>
            <a:ext cx="10515600" cy="1325563"/>
          </a:xfrm>
        </p:spPr>
        <p:txBody>
          <a:bodyPr/>
          <a:lstStyle/>
          <a:p>
            <a:r>
              <a:rPr lang="de-DE" dirty="0"/>
              <a:t>Krankengeldzuschuss</a:t>
            </a:r>
          </a:p>
        </p:txBody>
      </p:sp>
      <p:pic>
        <p:nvPicPr>
          <p:cNvPr id="5" name="Inhaltsplatzhalter 4">
            <a:extLst>
              <a:ext uri="{FF2B5EF4-FFF2-40B4-BE49-F238E27FC236}">
                <a16:creationId xmlns:a16="http://schemas.microsoft.com/office/drawing/2014/main" id="{020F98F8-B433-421F-8ABE-E31F8B714D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20150" y="146843"/>
            <a:ext cx="2990850" cy="1762125"/>
          </a:xfrm>
        </p:spPr>
      </p:pic>
      <p:sp>
        <p:nvSpPr>
          <p:cNvPr id="6" name="Textfeld 5">
            <a:extLst>
              <a:ext uri="{FF2B5EF4-FFF2-40B4-BE49-F238E27FC236}">
                <a16:creationId xmlns:a16="http://schemas.microsoft.com/office/drawing/2014/main" id="{9398B11E-9F43-4B52-B2EE-5D28526E9BA6}"/>
              </a:ext>
            </a:extLst>
          </p:cNvPr>
          <p:cNvSpPr txBox="1"/>
          <p:nvPr/>
        </p:nvSpPr>
        <p:spPr>
          <a:xfrm>
            <a:off x="694509" y="1908968"/>
            <a:ext cx="10858500" cy="2862322"/>
          </a:xfrm>
          <a:prstGeom prst="rect">
            <a:avLst/>
          </a:prstGeom>
          <a:noFill/>
        </p:spPr>
        <p:txBody>
          <a:bodyPr wrap="square" rtlCol="0">
            <a:spAutoFit/>
          </a:bodyPr>
          <a:lstStyle/>
          <a:p>
            <a:r>
              <a:rPr lang="de-DE" dirty="0"/>
              <a:t>Hat der Mitarbeiter mindestens vier Wochen wieder gearbeitet und wird er vor Ablauf der Fristen des </a:t>
            </a:r>
            <a:r>
              <a:rPr lang="de-DE" dirty="0">
                <a:hlinkClick r:id="rId3" tooltip="§ 3 EFZG, Anspruch auf Entgeltfortzahlung im Krankheitsfall"/>
              </a:rPr>
              <a:t>§ 3 Abs. 1 Satz 2 Nrn. 1 oder 2 EFZG</a:t>
            </a:r>
            <a:r>
              <a:rPr lang="de-DE" dirty="0"/>
              <a:t> infolge derselben Krankheit erneut arbeitsunfähig, findet Unterabsatz 1 mit der Maßgabe Anwendung, dass sich die Fristen nach dem Beginn der erneuten Arbeitsunfähigkeit richten. Abweichend davon findet für den im Sinne des </a:t>
            </a:r>
            <a:r>
              <a:rPr lang="de-DE" dirty="0">
                <a:hlinkClick r:id="rId4" tooltip="§ 8 SGB IV, Geringfügige Beschäftigung und geringfügige selbständige Tätigkeit"/>
              </a:rPr>
              <a:t>§ 8 SGB IV</a:t>
            </a:r>
            <a:r>
              <a:rPr lang="de-DE" dirty="0"/>
              <a:t> geringfügig beschäftigten Mitarbeiter – unter den Voraussetzungen des Unterabsatzes 2 Satz 1 – Absatz 1 mit der Maßgabe Anwendung, dass sich die Fristen nach dem Beginn der erneuten Arbeitsunfähigkeit richten. Bei einer Beschäftigungszeit bis zu einem Jahr wird im Fall des </a:t>
            </a:r>
            <a:r>
              <a:rPr lang="de-DE" dirty="0" err="1"/>
              <a:t>Unterabs</a:t>
            </a:r>
            <a:r>
              <a:rPr lang="de-DE" dirty="0"/>
              <a:t>. 2 Satz 1 abweichend von </a:t>
            </a:r>
            <a:r>
              <a:rPr lang="de-DE" dirty="0" err="1"/>
              <a:t>Unterabs</a:t>
            </a:r>
            <a:r>
              <a:rPr lang="de-DE" dirty="0"/>
              <a:t>. 1 der Krankengeldzuschuss bis zur Dauer von 6 Wochen gezahlt. Auf die vier Wochen wird ein Erholungsurlaub (einschließlich eines etwaigen Zusatzurlaubs) angerechnet, den der Mitarbeiter nach Arbeitsaufnahme angetreten hat, weil dies im Urlaubsplan vorgesehen war oder der Dienstgeber dies verlangt hat.</a:t>
            </a:r>
          </a:p>
        </p:txBody>
      </p:sp>
    </p:spTree>
    <p:extLst>
      <p:ext uri="{BB962C8B-B14F-4D97-AF65-F5344CB8AC3E}">
        <p14:creationId xmlns:p14="http://schemas.microsoft.com/office/powerpoint/2010/main" val="30906583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3767</Words>
  <Application>Microsoft Office PowerPoint</Application>
  <PresentationFormat>Breitbild</PresentationFormat>
  <Paragraphs>152</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Segoe UI</vt:lpstr>
      <vt:lpstr>Office</vt:lpstr>
      <vt:lpstr>Neues aus der </vt:lpstr>
      <vt:lpstr>Kurzarbeit Vermittlungsverfahren</vt:lpstr>
      <vt:lpstr>Altersteilzeit</vt:lpstr>
      <vt:lpstr>Leistungsentgelt</vt:lpstr>
      <vt:lpstr>Zusatzversorgung Anlage 24 KAVO</vt:lpstr>
      <vt:lpstr>Krankengeldzuschuss</vt:lpstr>
      <vt:lpstr>Krankengeldzuschuss</vt:lpstr>
      <vt:lpstr>Krankengeldzuschuss</vt:lpstr>
      <vt:lpstr>Krankengeldzuschuss</vt:lpstr>
      <vt:lpstr>Krankengeldzuschuss</vt:lpstr>
      <vt:lpstr>Beendigung des  Arbeitsverhältnisses</vt:lpstr>
      <vt:lpstr>Beendigung des  Arbeitsverhältnisses</vt:lpstr>
      <vt:lpstr>Beendigung des  Arbeitsverhältnisses</vt:lpstr>
      <vt:lpstr>Beendigung des  Arbeitsverhältnisses</vt:lpstr>
      <vt:lpstr>Beendigung des  Arbeitsverhältnisses</vt:lpstr>
      <vt:lpstr>Beendigung des  Arbeitsverhältnisses</vt:lpstr>
      <vt:lpstr>Beendigung des  Arbeitsverhältnisses</vt:lpstr>
      <vt:lpstr>Beendigung des  Arbeitsverhältnisses</vt:lpstr>
      <vt:lpstr>Stufenlaufzeiten und vorüber- gehende höherwertige Tätigkeit </vt:lpstr>
      <vt:lpstr>Stufenlaufzeiten und vorüber- gehende höherwertige Tätigkeit</vt:lpstr>
      <vt:lpstr>Stufenlaufzeiten und vorüber- gehende höherwertige Tätigkeit</vt:lpstr>
      <vt:lpstr>Reisekosten</vt:lpstr>
      <vt:lpstr>Beschäftigungsumfang im liturgischen Dienst</vt:lpstr>
      <vt:lpstr>Freie Tage im liturgischen Dienst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Neues aus der</dc:title>
  <dc:creator>Franz-Josef Plesker</dc:creator>
  <cp:lastModifiedBy>Franz-Josef Plesker</cp:lastModifiedBy>
  <cp:revision>16</cp:revision>
  <dcterms:created xsi:type="dcterms:W3CDTF">2020-10-07T07:57:30Z</dcterms:created>
  <dcterms:modified xsi:type="dcterms:W3CDTF">2020-10-08T16:29:29Z</dcterms:modified>
</cp:coreProperties>
</file>